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88163" cy="10020300"/>
  <p:defaultTextStyle>
    <a:defPPr>
      <a:defRPr lang="ja-JP"/>
    </a:defPPr>
    <a:lvl1pPr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  <a:srgbClr val="000066"/>
    <a:srgbClr val="006600"/>
    <a:srgbClr val="CCECFF"/>
    <a:srgbClr val="CCFFCC"/>
    <a:srgbClr val="A50021"/>
    <a:srgbClr val="F2F2F2"/>
    <a:srgbClr val="FC160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2" y="1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FA5AE-7029-40DE-BDB5-E7F9083F001D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31314-E29F-4839-BE61-6E5C7D7000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5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31314-E29F-4839-BE61-6E5C7D7000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4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549E-906A-4D47-8938-13C7E4128B65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9B06-2BA9-46F8-A8D5-7F76E75714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82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B7B6-384A-465E-9042-9A7101721D39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A93F-505B-48A1-BE91-877F668DFD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116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44F8-3B2F-4BFB-8DEB-29CA8F7C1D31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3EF-C02F-4D70-A466-6548D1AA8C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943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C6EC-5A7A-41E5-92EC-A79183841332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727C-D3E2-4221-AD25-146DECDBA3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735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681A-D415-4D54-AC30-4571425FEC61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4339-489A-4642-AC39-2FA6187BDB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98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081F1-E793-4392-8E99-C7BD7EB804D3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FE2B-B084-4F56-BF27-411E8DC3F7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61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B4AD-4523-4EC5-8A2B-54F0FBE967DE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0123-0C76-4E6C-8B6E-4DDEF7D444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43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7A46-5EA6-47D4-8EF1-C7AC37C9B1F1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B7CF-BA34-491B-BB46-E9BA12A4BB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053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0F09-A8CA-49B7-8162-640D7760E71F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AA6A-016A-4CDF-A549-BA117BAB4D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12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A624-74E8-4E80-9F1D-A978CD75E095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4840B-E1E9-4E1B-9CFF-3EB0E54DB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68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6A66-5421-4B35-ACC0-EB2EB69E004F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E812-1F00-45C0-9211-DFADAAC298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803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A3A1F8-16EF-4AEA-9987-8CCBBD949329}" type="datetimeFigureOut">
              <a:rPr lang="ja-JP" altLang="en-US"/>
              <a:pPr>
                <a:defRPr/>
              </a:pPr>
              <a:t>2017/1/30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138" y="9910763"/>
            <a:ext cx="1765300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60AC1C-4466-48C6-8B71-1AA8854431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58" y="0"/>
            <a:ext cx="8185502" cy="106934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-107216" y="3756005"/>
            <a:ext cx="8101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b="1" u="sng" dirty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</a:t>
            </a:r>
            <a:r>
              <a:rPr lang="ja-JP" altLang="ja-JP" sz="2400" b="1" u="sng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　　　　　　　</a:t>
            </a:r>
            <a:endParaRPr lang="ja-JP" altLang="ja-JP" sz="24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07216" y="0"/>
            <a:ext cx="8270060" cy="1068754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05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05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</a:t>
            </a:r>
            <a:r>
              <a:rPr lang="ja-JP" altLang="en-US" sz="1400" dirty="0" smtClean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法人化第３回（通算１０回目）飼料用米を活かす日本型循環畜産推進交流集会</a:t>
            </a:r>
            <a:r>
              <a:rPr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</a:t>
            </a:r>
            <a:endParaRPr lang="en-US" altLang="ja-JP" sz="16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飼料用</a:t>
            </a:r>
            <a:r>
              <a:rPr lang="ja-JP" altLang="ja-JP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米</a:t>
            </a:r>
            <a:r>
              <a:rPr lang="ja-JP" altLang="ja-JP" sz="24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多収日本一</a:t>
            </a:r>
            <a:r>
              <a:rPr lang="ja-JP" altLang="ja-JP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表彰式</a:t>
            </a:r>
            <a:r>
              <a:rPr lang="ja-JP" altLang="en-US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・</a:t>
            </a:r>
            <a:endParaRPr lang="en-US" altLang="ja-JP" sz="24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ＤＦ特太ゴシック体" panose="02010609000101010101" pitchFamily="1" charset="-128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</a:t>
            </a:r>
            <a:r>
              <a:rPr lang="ja-JP" altLang="ja-JP" sz="2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飼料用</a:t>
            </a:r>
            <a:r>
              <a:rPr lang="ja-JP" altLang="ja-JP" sz="24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米普及のためのシンポジウム２０１７</a:t>
            </a:r>
            <a:endParaRPr lang="en-US" altLang="ja-JP" sz="2400" dirty="0">
              <a:solidFill>
                <a:srgbClr val="FF0000"/>
              </a:solidFill>
              <a:latin typeface="HG創英角ｺﾞｼｯｸUB" panose="020B0909000000000000" pitchFamily="49" charset="-128"/>
              <a:ea typeface="ＤＦ特太ゴシック体" panose="02010609000101010101" pitchFamily="1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14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第一部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シンポジウム　開会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１１：００～１２：００</a:t>
            </a:r>
            <a:r>
              <a:rPr lang="ja-JP" altLang="en-US" sz="1100" dirty="0" smtClean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（敬称略）</a:t>
            </a:r>
            <a:endParaRPr lang="en-US" altLang="ja-JP" sz="1100" dirty="0" smtClean="0">
              <a:solidFill>
                <a:srgbClr val="0000CC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主催者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挨拶　一般社団法人日本飼料用米振興協会　理事長　海老澤　惠子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連帯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の挨拶　日本生活協同組合連合会　総合運営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本部　政策企画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部長　小熊　竹彦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活動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　「飼料用米における生産コスト低減技術の研究について」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 東京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農業大学農学部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助教</a:t>
            </a:r>
            <a:r>
              <a:rPr lang="en-US" altLang="ja-JP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〈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農学博士</a:t>
            </a:r>
            <a:r>
              <a:rPr lang="en-US" altLang="ja-JP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〉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有澤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岳</a:t>
            </a:r>
            <a:endParaRPr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事例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　「飼料用米の保管手段の低コスト化研究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報告」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 太陽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工業株式会社・物流システムカンパニー新規事業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営業課　課長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西村　哲</a:t>
            </a:r>
          </a:p>
          <a:p>
            <a:r>
              <a:rPr lang="ja-JP" altLang="en-US" sz="1100" dirty="0" smtClean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●　展示</a:t>
            </a:r>
            <a:r>
              <a:rPr lang="ja-JP" altLang="en-US" sz="1100" dirty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、試食、休憩（各自自由行動）　１２：００～１２：５０</a:t>
            </a:r>
          </a:p>
          <a:p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11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第二部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シンポジウム　開会　１２：５５～１３：４０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基調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講演　「水田のフル活用（仮題）」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農林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水産省政策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統括官穀物課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課長　川合　豊彦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基調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講演　「飼料用米の利用推進について（仮題）」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 農林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水産省生産局畜産部飼料課　課長　富田　育稔</a:t>
            </a:r>
          </a:p>
          <a:p>
            <a:r>
              <a:rPr lang="ja-JP" altLang="en-US" sz="1100" dirty="0" smtClean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◆　休憩</a:t>
            </a:r>
            <a:r>
              <a:rPr lang="ja-JP" altLang="en-US" sz="1100" dirty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・会場設営　１３：４０～１３：５５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飼料用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米多収日本一表彰事業　報告と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表彰式　１３：５５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～１４：５０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挨　拶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一般社団法人日本飼料用米振興協会　理事長　海老澤　惠子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　告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農林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水産省　政策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統括官　柄澤　彰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　彰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農林水産大臣賞、政策統括官賞、全国農業協同組合中央会会長賞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、全国農業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協同組合連合会会長賞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endParaRPr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協同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組合日本飼料工業会会長賞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、日本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農業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新聞賞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受賞者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挨拶</a:t>
            </a:r>
          </a:p>
          <a:p>
            <a:r>
              <a:rPr lang="ja-JP" altLang="en-US" sz="1100" dirty="0" smtClean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●　休憩</a:t>
            </a:r>
            <a:r>
              <a:rPr lang="ja-JP" altLang="en-US" sz="1100" dirty="0">
                <a:solidFill>
                  <a:srgbClr val="0000CC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・会場設営　１４：５０～１５：００</a:t>
            </a:r>
          </a:p>
          <a:p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11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第三部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シンポジウム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１５：００～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１７：００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特別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講演　「飼料用米の生産から畜産への給与、製品の出荷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作業」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 株式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会社秋川牧園　会長　秋川　実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活動報告　「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生協における飼料用米利用畜産物の供給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活動」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 株式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会社パル・ミート（パルシステム生活協同組合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連合会）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取締役商品本部長　江川　淳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研究報告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「飼料用米を利用したＳＧＳ生産と活用事例」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熊本県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農業研究センター　畜産研究所　飼料研究室　室長　鶴田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勉</a:t>
            </a:r>
            <a:endParaRPr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課題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提起　「飼料メーカーから見た飼料用米普及のための課題」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 　昭和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産業株式会社　飼料畜産部　担当　多田井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友揮</a:t>
            </a:r>
            <a:endParaRPr lang="ja-JP" altLang="en-US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質疑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応答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 司会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信岡誠治　東京農業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大学農学部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畜産学科　教授</a:t>
            </a:r>
            <a:r>
              <a:rPr lang="en-US" altLang="ja-JP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〈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農学博士</a:t>
            </a:r>
            <a:r>
              <a:rPr lang="en-US" altLang="ja-JP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〉</a:t>
            </a:r>
          </a:p>
          <a:p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閉会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挨拶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 一般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社団法人日本飼料用米振興協会　副理事長　加藤　好一</a:t>
            </a: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　　　　　　（</a:t>
            </a:r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生活クラブ事業連合生活協同組合連合会　</a:t>
            </a:r>
            <a:r>
              <a:rPr lang="ja-JP" altLang="en-US" sz="11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会長）</a:t>
            </a:r>
            <a:endParaRPr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開　催：２０１７年（平成２９年）３月１７日（金）</a:t>
            </a:r>
            <a:endParaRPr lang="en-US" altLang="ja-JP" sz="1600" dirty="0" smtClean="0">
              <a:solidFill>
                <a:srgbClr val="000066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開場　１０：３０～１７：００　閉場</a:t>
            </a:r>
            <a:r>
              <a:rPr lang="ja-JP" altLang="en-US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         </a:t>
            </a:r>
            <a:endParaRPr lang="en-US" altLang="ja-JP" sz="1600" dirty="0" smtClean="0">
              <a:solidFill>
                <a:srgbClr val="000066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</a:t>
            </a:r>
            <a:r>
              <a:rPr lang="ja-JP" altLang="ja-JP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</a:t>
            </a:r>
            <a:r>
              <a:rPr lang="ja-JP" altLang="ja-JP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場</a:t>
            </a:r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lang="ja-JP" altLang="ja-JP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東京</a:t>
            </a:r>
            <a:r>
              <a:rPr lang="ja-JP" altLang="ja-JP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大学　弥生</a:t>
            </a:r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講堂（一条ホール）・（</a:t>
            </a:r>
            <a:r>
              <a:rPr lang="ja-JP" altLang="en-US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３００</a:t>
            </a:r>
            <a:r>
              <a:rPr lang="ja-JP" altLang="ja-JP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名収容）</a:t>
            </a:r>
            <a:endParaRPr lang="en-US" altLang="ja-JP" sz="1600" dirty="0">
              <a:solidFill>
                <a:srgbClr val="000066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</a:t>
            </a:r>
            <a:r>
              <a:rPr lang="ja-JP" altLang="en-US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16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（交通アクセス　地下鉄南北線・東大前</a:t>
            </a:r>
            <a:r>
              <a:rPr lang="ja-JP" altLang="ja-JP" sz="16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en-US" altLang="ja-JP" sz="1600" dirty="0" smtClean="0">
              <a:solidFill>
                <a:srgbClr val="000066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lang="en-US" altLang="ja-JP" sz="1600" dirty="0" smtClean="0">
              <a:solidFill>
                <a:srgbClr val="000066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主</a:t>
            </a:r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催</a:t>
            </a:r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　：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一般</a:t>
            </a:r>
            <a:r>
              <a:rPr lang="ja-JP" altLang="ja-JP" sz="2400" dirty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社団法人　日本飼料用米振興協会</a:t>
            </a:r>
          </a:p>
          <a:p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後</a:t>
            </a:r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援</a:t>
            </a:r>
            <a:r>
              <a:rPr lang="ja-JP" altLang="en-US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　：　</a:t>
            </a:r>
            <a:r>
              <a:rPr lang="ja-JP" altLang="ja-JP" sz="2400" dirty="0" smtClean="0">
                <a:solidFill>
                  <a:srgbClr val="000066"/>
                </a:solidFill>
                <a:latin typeface="HG創英角ｺﾞｼｯｸUB" panose="020B0909000000000000" pitchFamily="49" charset="-128"/>
                <a:ea typeface="ＤＦ特太ゴシック体" panose="02010609000101010101" pitchFamily="1" charset="-128"/>
              </a:rPr>
              <a:t>農林水産省</a:t>
            </a:r>
            <a:endParaRPr kumimoji="1" lang="ja-JP" altLang="en-US" sz="105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018154"/>
              </p:ext>
            </p:extLst>
          </p:nvPr>
        </p:nvGraphicFramePr>
        <p:xfrm>
          <a:off x="180231" y="1458268"/>
          <a:ext cx="1841049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049"/>
              </a:tblGrid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　場</a:t>
                      </a:r>
                      <a:r>
                        <a:rPr kumimoji="1" lang="zh-TW" altLang="en-US" sz="1200" dirty="0" smtClean="0">
                          <a:solidFill>
                            <a:srgbClr val="FF0000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　１０：３０～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875" y="1248178"/>
            <a:ext cx="2055756" cy="93610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73212" y="1494458"/>
            <a:ext cx="186198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87313"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846138" indent="-325438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303338" indent="-26035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824038" indent="-26035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346325" indent="-26035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8035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2607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7179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41751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  <a:cs typeface="ＭＳ Ｐゴシック" charset="-128"/>
              </a:rPr>
              <a:t>参加申込書</a:t>
            </a:r>
            <a:endParaRPr lang="en-US" altLang="ja-JP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charset="-128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0975" y="3820591"/>
            <a:ext cx="7289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87313" eaLnBrk="0" hangingPunct="0">
              <a:spcBef>
                <a:spcPct val="20000"/>
              </a:spcBef>
              <a:buFont typeface="Arial" charset="0"/>
              <a:buChar char="•"/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846138" indent="-325438" eaLnBrk="0" hangingPunct="0">
              <a:spcBef>
                <a:spcPct val="20000"/>
              </a:spcBef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303338" indent="-260350" eaLnBrk="0" hangingPunct="0">
              <a:spcBef>
                <a:spcPct val="20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824038" indent="-260350" eaLnBrk="0" hangingPunct="0">
              <a:spcBef>
                <a:spcPct val="20000"/>
              </a:spcBef>
              <a:buFont typeface="Arial" charset="0"/>
              <a:buChar char="–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346325" indent="-260350" eaLnBrk="0" hangingPunct="0">
              <a:spcBef>
                <a:spcPct val="20000"/>
              </a:spcBef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8035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2607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7179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4175125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i="1" u="sng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シンポジウム終了後、希望者による情報交流懇親会を行います。有料です。</a:t>
            </a:r>
            <a:endParaRPr lang="en-US" altLang="ja-JP" sz="1400" i="1" u="sng" dirty="0" smtClean="0">
              <a:solidFill>
                <a:srgbClr val="0000CC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お問合せ先　</a:t>
            </a:r>
            <a:r>
              <a:rPr lang="ja-JP" altLang="en-US" sz="1600" dirty="0" smtClean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メール</a:t>
            </a:r>
            <a:r>
              <a:rPr lang="ja-JP" altLang="en-US" sz="16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で</a:t>
            </a:r>
            <a:r>
              <a:rPr lang="ja-JP" altLang="en-US" sz="16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事務局　</a:t>
            </a:r>
            <a:r>
              <a:rPr lang="ja-JP" altLang="en-US" sz="1600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にお問い合わせください。</a:t>
            </a:r>
            <a:endParaRPr lang="en-US" altLang="ja-JP" sz="1600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メール</a:t>
            </a:r>
            <a:r>
              <a:rPr lang="ja-JP" altLang="en-US" sz="1400" dirty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の場合　</a:t>
            </a:r>
            <a:r>
              <a:rPr lang="en-US" altLang="ja-JP" sz="1600" dirty="0">
                <a:solidFill>
                  <a:srgbClr val="FF0000"/>
                </a:solidFill>
                <a:latin typeface="Arial Black" pitchFamily="34" charset="0"/>
                <a:ea typeface="HG創英角ｺﾞｼｯｸUB" pitchFamily="49" charset="-128"/>
                <a:cs typeface="ＭＳ Ｐゴシック" charset="-128"/>
              </a:rPr>
              <a:t>postmaster@j-fra.or.jp</a:t>
            </a:r>
            <a:r>
              <a:rPr lang="ja-JP" altLang="ja-JP" sz="1400" b="1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</a:t>
            </a:r>
            <a:r>
              <a:rPr lang="ja-JP" altLang="en-US" sz="14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日本飼料用米振興協会</a:t>
            </a:r>
            <a:r>
              <a:rPr lang="ja-JP" altLang="ja-JP" sz="14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</a:t>
            </a:r>
            <a:r>
              <a:rPr lang="ja-JP" altLang="en-US" sz="14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事務局</a:t>
            </a:r>
            <a:endParaRPr lang="en-US" altLang="ja-JP" sz="1400" dirty="0">
              <a:solidFill>
                <a:srgbClr val="0000CC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電話</a:t>
            </a:r>
            <a:r>
              <a:rPr lang="ja-JP" altLang="en-US" sz="1400" dirty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の場合　　</a:t>
            </a:r>
            <a:r>
              <a:rPr lang="ja-JP" altLang="en-US" sz="14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ＭＳ Ｐゴシック" charset="-128"/>
              </a:rPr>
              <a:t>緊急</a:t>
            </a:r>
            <a:r>
              <a:rPr lang="ja-JP" altLang="en-US" sz="1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ＭＳ Ｐゴシック" charset="-128"/>
              </a:rPr>
              <a:t>時　</a:t>
            </a:r>
            <a:r>
              <a:rPr lang="en-US" altLang="ja-JP" sz="1400" dirty="0" smtClean="0">
                <a:solidFill>
                  <a:srgbClr val="FF0000"/>
                </a:solidFill>
                <a:latin typeface="Arial Black" panose="020B0A04020102090204" pitchFamily="34" charset="0"/>
                <a:ea typeface="HG創英角ｺﾞｼｯｸUB" panose="020B0909000000000000" pitchFamily="49" charset="-128"/>
                <a:cs typeface="ＭＳ Ｐゴシック" charset="-128"/>
              </a:rPr>
              <a:t>070-3522</a:t>
            </a:r>
            <a:r>
              <a:rPr lang="ja-JP" altLang="en-US" sz="1400" dirty="0" err="1" smtClean="0">
                <a:solidFill>
                  <a:srgbClr val="FF0000"/>
                </a:solidFill>
                <a:latin typeface="Arial Black" panose="020B0A04020102090204" pitchFamily="34" charset="0"/>
                <a:ea typeface="HG創英角ｺﾞｼｯｸUB" panose="020B0909000000000000" pitchFamily="49" charset="-128"/>
                <a:cs typeface="ＭＳ Ｐゴシック" charset="-128"/>
              </a:rPr>
              <a:t>ｰ</a:t>
            </a:r>
            <a:r>
              <a:rPr lang="en-US" altLang="ja-JP" sz="1400" dirty="0" smtClean="0">
                <a:solidFill>
                  <a:srgbClr val="FF0000"/>
                </a:solidFill>
                <a:latin typeface="Arial Black" panose="020B0A04020102090204" pitchFamily="34" charset="0"/>
                <a:ea typeface="HG創英角ｺﾞｼｯｸUB" panose="020B0909000000000000" pitchFamily="49" charset="-128"/>
                <a:cs typeface="ＭＳ Ｐゴシック" charset="-128"/>
              </a:rPr>
              <a:t>3151</a:t>
            </a:r>
            <a:r>
              <a:rPr lang="ja-JP" altLang="en-US" sz="1400" dirty="0" smtClean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（</a:t>
            </a:r>
            <a:r>
              <a:rPr lang="ja-JP" altLang="en-US" sz="14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若狹</a:t>
            </a:r>
            <a:r>
              <a:rPr lang="ja-JP" altLang="en-US" sz="1400" dirty="0" smtClean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）</a:t>
            </a:r>
            <a:endParaRPr lang="en-US" altLang="ja-JP" sz="14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参加申込先</a:t>
            </a:r>
            <a:r>
              <a:rPr lang="ja-JP" altLang="en-US" sz="1800" dirty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〆切は</a:t>
            </a:r>
            <a:r>
              <a:rPr lang="ja-JP" altLang="en-US" sz="1800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３月１５日</a:t>
            </a:r>
            <a:r>
              <a:rPr lang="ja-JP" altLang="en-US" sz="1800" dirty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（水</a:t>
            </a:r>
            <a:r>
              <a:rPr lang="ja-JP" altLang="en-US" sz="1800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）</a:t>
            </a:r>
            <a:r>
              <a:rPr lang="ja-JP" altLang="en-US" sz="1400" dirty="0" smtClean="0">
                <a:solidFill>
                  <a:srgbClr val="0000CC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その後は、直接おいでください。</a:t>
            </a:r>
            <a:endParaRPr lang="en-US" altLang="ja-JP" sz="1400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</a:t>
            </a:r>
            <a:r>
              <a:rPr lang="ja-JP" altLang="ja-JP" sz="1400" dirty="0" smtClean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一般</a:t>
            </a:r>
            <a:r>
              <a:rPr lang="ja-JP" altLang="ja-JP" sz="14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社団法人　</a:t>
            </a:r>
            <a:r>
              <a:rPr lang="ja-JP" altLang="en-US" sz="14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日本飼料用米振協会　</a:t>
            </a:r>
            <a:r>
              <a:rPr lang="ja-JP" altLang="ja-JP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〒</a:t>
            </a:r>
            <a:r>
              <a:rPr lang="en-US" altLang="ja-JP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164-0013</a:t>
            </a:r>
            <a:r>
              <a:rPr lang="ja-JP" altLang="en-US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東京都中野区弥生町</a:t>
            </a:r>
            <a:r>
              <a:rPr lang="en-US" altLang="ja-JP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1-17-3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　　ＦＡＸ</a:t>
            </a:r>
            <a:r>
              <a:rPr lang="en-US" altLang="ja-JP" sz="1400" dirty="0" smtClean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 </a:t>
            </a:r>
            <a:r>
              <a:rPr lang="ja-JP" altLang="en-US" sz="14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の場合　０３－３３７３－８１１９</a:t>
            </a:r>
            <a:endParaRPr lang="en-US" altLang="ja-JP" sz="1400" dirty="0">
              <a:solidFill>
                <a:srgbClr val="000000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メールの場合　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Arial Black" panose="020B0A04020102020204" pitchFamily="34" charset="0"/>
                <a:ea typeface="ＭＳ ゴシック" pitchFamily="49" charset="-128"/>
              </a:rPr>
              <a:t>sympo20170317@j-fra.or.jp</a:t>
            </a:r>
            <a:endParaRPr lang="en-US" altLang="ja-JP" sz="1400" dirty="0">
              <a:solidFill>
                <a:srgbClr val="FF0000"/>
              </a:solidFill>
              <a:latin typeface="Arial Black" panose="020B0A04020102020204" pitchFamily="34" charset="0"/>
              <a:ea typeface="ＭＳ ゴシック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上記へ</a:t>
            </a:r>
            <a:r>
              <a:rPr lang="ja-JP" altLang="en-US" sz="14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メール（優先）</a:t>
            </a:r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、ＦＡＸ、郵送をして</a:t>
            </a:r>
            <a:r>
              <a:rPr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下さい</a:t>
            </a:r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。</a:t>
            </a:r>
            <a:endParaRPr lang="en-US" altLang="ja-JP" sz="1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なお</a:t>
            </a:r>
            <a:r>
              <a:rPr lang="ja-JP" altLang="en-US" sz="12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、参加申込みいただいた個人情報は、</a:t>
            </a:r>
            <a:r>
              <a:rPr lang="ja-JP" altLang="en-US" sz="12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本協会の行事等のご案内以外</a:t>
            </a:r>
            <a:r>
              <a:rPr lang="ja-JP" altLang="en-US" sz="12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には使用いたしません。</a:t>
            </a:r>
            <a:endParaRPr lang="ja-JP" altLang="en-US" sz="12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97472"/>
              </p:ext>
            </p:extLst>
          </p:nvPr>
        </p:nvGraphicFramePr>
        <p:xfrm>
          <a:off x="238448" y="2403280"/>
          <a:ext cx="7056785" cy="137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007"/>
                <a:gridCol w="2568729"/>
                <a:gridCol w="2530049"/>
              </a:tblGrid>
              <a:tr h="262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参加希望者氏名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56" marB="457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所　　属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56" marB="457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連絡先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(TEL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＆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e-Mail)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56" marB="457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340">
                <a:tc>
                  <a:txBody>
                    <a:bodyPr/>
                    <a:lstStyle/>
                    <a:p>
                      <a:endParaRPr kumimoji="1" lang="ja-JP" altLang="en-US" sz="2100" dirty="0"/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100" dirty="0"/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100" dirty="0"/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懇親会（農学部食堂）</a:t>
                      </a:r>
                      <a:endParaRPr kumimoji="1" lang="ja-JP" altLang="en-US" sz="14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参加　　　・　　　不参加</a:t>
                      </a:r>
                      <a:endParaRPr kumimoji="1" lang="ja-JP" altLang="en-US" sz="14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0000CC"/>
                          </a:solidFill>
                        </a:rPr>
                        <a:t>3500</a:t>
                      </a:r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円　　　</a:t>
                      </a:r>
                      <a:r>
                        <a:rPr kumimoji="1" lang="en-US" altLang="ja-JP" sz="1400" b="1" dirty="0" smtClean="0">
                          <a:solidFill>
                            <a:srgbClr val="0000CC"/>
                          </a:solidFill>
                        </a:rPr>
                        <a:t>17</a:t>
                      </a:r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rgbClr val="0000CC"/>
                          </a:solidFill>
                        </a:rPr>
                        <a:t>30</a:t>
                      </a:r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～</a:t>
                      </a:r>
                      <a:r>
                        <a:rPr kumimoji="1" lang="en-US" altLang="ja-JP" sz="1400" b="1" dirty="0" smtClean="0">
                          <a:solidFill>
                            <a:srgbClr val="0000CC"/>
                          </a:solidFill>
                        </a:rPr>
                        <a:t>19</a:t>
                      </a:r>
                      <a:r>
                        <a:rPr kumimoji="1" lang="ja-JP" altLang="en-US" sz="1400" b="1" dirty="0" smtClean="0">
                          <a:solidFill>
                            <a:srgbClr val="0000CC"/>
                          </a:solidFill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rgbClr val="0000CC"/>
                          </a:solidFill>
                        </a:rPr>
                        <a:t>00</a:t>
                      </a:r>
                      <a:endParaRPr kumimoji="1" lang="ja-JP" altLang="en-US" sz="14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1" marR="91431" marT="45756" marB="457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99" name="テキスト ボックス 7"/>
          <p:cNvSpPr txBox="1">
            <a:spLocks noChangeArrowheads="1"/>
          </p:cNvSpPr>
          <p:nvPr/>
        </p:nvSpPr>
        <p:spPr bwMode="auto">
          <a:xfrm>
            <a:off x="328354" y="2047744"/>
            <a:ext cx="2808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２０１７年</a:t>
            </a: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　　　月　　　　日　記入</a:t>
            </a:r>
          </a:p>
        </p:txBody>
      </p:sp>
      <p:sp>
        <p:nvSpPr>
          <p:cNvPr id="3100" name="テキスト ボックス 1"/>
          <p:cNvSpPr txBox="1">
            <a:spLocks noChangeArrowheads="1"/>
          </p:cNvSpPr>
          <p:nvPr/>
        </p:nvSpPr>
        <p:spPr bwMode="auto">
          <a:xfrm>
            <a:off x="330200" y="391939"/>
            <a:ext cx="71405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 smtClean="0">
                <a:latin typeface="Arial Black" panose="020B0A04020102020204" pitchFamily="34" charset="0"/>
                <a:ea typeface="HG創英角ｺﾞｼｯｸUB" pitchFamily="49" charset="-128"/>
              </a:rPr>
              <a:t>E-Mail  </a:t>
            </a:r>
            <a:r>
              <a:rPr lang="en-US" altLang="ja-JP" dirty="0" smtClean="0">
                <a:solidFill>
                  <a:srgbClr val="FF0000"/>
                </a:solidFill>
                <a:latin typeface="Arial Black" panose="020B0A04020102020204" pitchFamily="34" charset="0"/>
                <a:ea typeface="HG創英角ｺﾞｼｯｸUB" pitchFamily="49" charset="-128"/>
              </a:rPr>
              <a:t>sympo20170317@j-fra.or.jp</a:t>
            </a:r>
          </a:p>
          <a:p>
            <a:r>
              <a:rPr lang="ja-JP" altLang="en-US" dirty="0" smtClean="0">
                <a:latin typeface="HG創英角ｺﾞｼｯｸUB" pitchFamily="49" charset="-128"/>
                <a:ea typeface="HG創英角ｺﾞｼｯｸUB" pitchFamily="49" charset="-128"/>
              </a:rPr>
              <a:t>ＦＡＸ</a:t>
            </a:r>
            <a:r>
              <a:rPr lang="ja-JP" altLang="en-US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r>
              <a:rPr lang="ja-JP" altLang="en-US" sz="2000" b="1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  <a:cs typeface="ＭＳ Ｐゴシック" charset="-128"/>
              </a:rPr>
              <a:t>０３－３３７３－８１１９</a:t>
            </a:r>
            <a:endParaRPr lang="en-US" altLang="ja-JP" sz="2000" b="1" dirty="0">
              <a:solidFill>
                <a:srgbClr val="000000"/>
              </a:solidFill>
              <a:latin typeface="HG創英角ｺﾞｼｯｸUB" pitchFamily="49" charset="-128"/>
              <a:ea typeface="HG創英角ｺﾞｼｯｸUB" pitchFamily="49" charset="-128"/>
              <a:cs typeface="ＭＳ Ｐゴシック" charset="-128"/>
            </a:endParaRPr>
          </a:p>
          <a:p>
            <a:r>
              <a:rPr lang="ja-JP" altLang="en-US" sz="1800" dirty="0" smtClean="0">
                <a:latin typeface="HG創英角ｺﾞｼｯｸUB" pitchFamily="49" charset="-128"/>
                <a:ea typeface="HG創英角ｺﾞｼｯｸUB" pitchFamily="49" charset="-128"/>
              </a:rPr>
              <a:t>　　　　　一般</a:t>
            </a:r>
            <a:r>
              <a:rPr lang="ja-JP" altLang="en-US" sz="1800" dirty="0">
                <a:latin typeface="HG創英角ｺﾞｼｯｸUB" pitchFamily="49" charset="-128"/>
                <a:ea typeface="HG創英角ｺﾞｼｯｸUB" pitchFamily="49" charset="-128"/>
              </a:rPr>
              <a:t>社団法人　日本飼料用米振興協会（海老澤　宛）</a:t>
            </a:r>
            <a:endParaRPr lang="ja-JP" altLang="en-US" sz="1800" dirty="0"/>
          </a:p>
        </p:txBody>
      </p:sp>
      <p:pic>
        <p:nvPicPr>
          <p:cNvPr id="3102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54" y="9307139"/>
            <a:ext cx="6876975" cy="10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39" y="6282804"/>
            <a:ext cx="4906772" cy="30243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7" y="1411678"/>
            <a:ext cx="2124752" cy="967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6452</TotalTime>
  <Words>42</Words>
  <Application>Microsoft Office PowerPoint</Application>
  <PresentationFormat>ユーザー設定</PresentationFormat>
  <Paragraphs>77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DME</dc:creator>
  <cp:lastModifiedBy>DME-PC</cp:lastModifiedBy>
  <cp:revision>142</cp:revision>
  <cp:lastPrinted>2017-01-12T08:22:34Z</cp:lastPrinted>
  <dcterms:created xsi:type="dcterms:W3CDTF">2014-02-03T07:20:29Z</dcterms:created>
  <dcterms:modified xsi:type="dcterms:W3CDTF">2017-01-30T01:15:09Z</dcterms:modified>
</cp:coreProperties>
</file>