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77" r:id="rId2"/>
    <p:sldId id="4278" r:id="rId3"/>
    <p:sldId id="4279" r:id="rId4"/>
    <p:sldId id="259" r:id="rId5"/>
    <p:sldId id="257" r:id="rId6"/>
    <p:sldId id="258" r:id="rId7"/>
    <p:sldId id="260" r:id="rId8"/>
    <p:sldId id="261" r:id="rId9"/>
    <p:sldId id="262" r:id="rId10"/>
    <p:sldId id="263" r:id="rId11"/>
    <p:sldId id="4280" r:id="rId12"/>
    <p:sldId id="4281" r:id="rId13"/>
    <p:sldId id="264" r:id="rId14"/>
    <p:sldId id="265" r:id="rId15"/>
    <p:sldId id="4282" r:id="rId16"/>
    <p:sldId id="266" r:id="rId17"/>
    <p:sldId id="277" r:id="rId18"/>
    <p:sldId id="267" r:id="rId19"/>
    <p:sldId id="268" r:id="rId20"/>
    <p:sldId id="275" r:id="rId21"/>
    <p:sldId id="269" r:id="rId22"/>
    <p:sldId id="276" r:id="rId23"/>
    <p:sldId id="270" r:id="rId24"/>
    <p:sldId id="274" r:id="rId25"/>
    <p:sldId id="271" r:id="rId26"/>
    <p:sldId id="272" r:id="rId27"/>
    <p:sldId id="27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139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254355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52213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187663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275239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11736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409801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371405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402100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241407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383614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2BC59C-010C-4059-A2F5-84C3E0FEA45A}" type="datetimeFigureOut">
              <a:rPr kumimoji="1" lang="ja-JP" altLang="en-US" smtClean="0"/>
              <a:t>2023/9/2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48362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BC59C-010C-4059-A2F5-84C3E0FEA45A}" type="datetimeFigureOut">
              <a:rPr kumimoji="1" lang="ja-JP" altLang="en-US" smtClean="0"/>
              <a:t>2023/9/2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DA983-9DEA-4E0B-984C-C6E16EB38039}" type="slidenum">
              <a:rPr kumimoji="1" lang="ja-JP" altLang="en-US" smtClean="0"/>
              <a:t>‹#›</a:t>
            </a:fld>
            <a:endParaRPr kumimoji="1" lang="ja-JP" altLang="en-US"/>
          </a:p>
        </p:txBody>
      </p:sp>
    </p:spTree>
    <p:extLst>
      <p:ext uri="{BB962C8B-B14F-4D97-AF65-F5344CB8AC3E}">
        <p14:creationId xmlns:p14="http://schemas.microsoft.com/office/powerpoint/2010/main" val="100169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イングリッシュガーデンは自然な雰囲気を楽しむ庭です。自分の好きな花をどのように植えようか、自由な発想が楽しい庭です。しかし、自然なままと言っても、植物の特性を知り、バランスなどを計画することも必要です。それをしないと、荒れ果てた庭になってしまいます。手入れをしているのに、自然風に見せるところにイングリッシュガーデンの醍醐味があります。">
            <a:extLst>
              <a:ext uri="{FF2B5EF4-FFF2-40B4-BE49-F238E27FC236}">
                <a16:creationId xmlns:a16="http://schemas.microsoft.com/office/drawing/2014/main" id="{D804934C-7DA4-43F9-919D-25F96D4C9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893"/>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字幕 2">
            <a:extLst>
              <a:ext uri="{FF2B5EF4-FFF2-40B4-BE49-F238E27FC236}">
                <a16:creationId xmlns:a16="http://schemas.microsoft.com/office/drawing/2014/main" id="{D8C81363-968A-4214-85D0-8D71016F37A6}"/>
              </a:ext>
            </a:extLst>
          </p:cNvPr>
          <p:cNvSpPr>
            <a:spLocks noGrp="1"/>
          </p:cNvSpPr>
          <p:nvPr>
            <p:ph type="subTitle" idx="1"/>
          </p:nvPr>
        </p:nvSpPr>
        <p:spPr>
          <a:xfrm>
            <a:off x="-12700" y="-41893"/>
            <a:ext cx="9156700" cy="2059623"/>
          </a:xfrm>
          <a:solidFill>
            <a:srgbClr val="FFFF99">
              <a:alpha val="50196"/>
            </a:srgbClr>
          </a:solidFill>
        </p:spPr>
        <p:txBody>
          <a:bodyPr rtlCol="0">
            <a:normAutofit fontScale="62500" lnSpcReduction="20000"/>
          </a:bodyPr>
          <a:lstStyle/>
          <a:p>
            <a:pPr eaLnBrk="1" fontAlgn="auto" hangingPunct="1">
              <a:spcAft>
                <a:spcPts val="0"/>
              </a:spcAft>
              <a:defRPr/>
            </a:pPr>
            <a:endParaRPr lang="en-US" altLang="ja-JP" sz="1900" dirty="0">
              <a:solidFill>
                <a:srgbClr val="800000"/>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eaLnBrk="1" fontAlgn="auto" hangingPunct="1">
              <a:spcAft>
                <a:spcPts val="0"/>
              </a:spcAft>
              <a:defRPr/>
            </a:pPr>
            <a:r>
              <a:rPr lang="ja-JP" altLang="en-US" sz="6400" dirty="0">
                <a:solidFill>
                  <a:srgbClr val="800000"/>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２０２３年５月２２日（月）</a:t>
            </a:r>
            <a:endParaRPr lang="en-US" altLang="ja-JP" sz="6400" dirty="0">
              <a:solidFill>
                <a:srgbClr val="800000"/>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eaLnBrk="1" fontAlgn="auto" hangingPunct="1">
              <a:spcAft>
                <a:spcPts val="0"/>
              </a:spcAft>
              <a:defRPr/>
            </a:pPr>
            <a:r>
              <a:rPr lang="ja-JP" altLang="en-US" sz="4200" dirty="0">
                <a:solidFill>
                  <a:srgbClr val="800000"/>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１３：００～１４：００　プレオープン（開店前オープン）</a:t>
            </a:r>
            <a:endParaRPr lang="en-US" altLang="ja-JP" sz="4200" dirty="0">
              <a:solidFill>
                <a:srgbClr val="800000"/>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eaLnBrk="1" fontAlgn="auto" hangingPunct="1">
              <a:spcAft>
                <a:spcPts val="0"/>
              </a:spcAft>
              <a:defRPr/>
            </a:pPr>
            <a:r>
              <a:rPr lang="ja-JP" altLang="en-US" sz="6500" dirty="0">
                <a:solidFill>
                  <a:srgbClr val="FFFF00"/>
                </a:solidFill>
                <a:effectLst>
                  <a:outerShdw blurRad="38100" dist="38100" dir="2700000" algn="tl">
                    <a:srgbClr val="000000">
                      <a:alpha val="43137"/>
                    </a:srgbClr>
                  </a:outerShdw>
                </a:effectLst>
                <a:highlight>
                  <a:srgbClr val="FF0000"/>
                </a:highlight>
                <a:latin typeface="HG創英角ｺﾞｼｯｸUB" panose="020B0909000000000000" pitchFamily="49" charset="-128"/>
                <a:ea typeface="HG創英角ｺﾞｼｯｸUB" panose="020B0909000000000000" pitchFamily="49" charset="-128"/>
              </a:rPr>
              <a:t>１４：００　オープン</a:t>
            </a:r>
            <a:endParaRPr lang="en-US" altLang="ja-JP" sz="6500" dirty="0">
              <a:solidFill>
                <a:srgbClr val="FFFF00"/>
              </a:solidFill>
              <a:highlight>
                <a:srgbClr val="FF0000"/>
              </a:highlight>
              <a:latin typeface="HG創英角ｺﾞｼｯｸUB" panose="020B0909000000000000" pitchFamily="49" charset="-128"/>
              <a:ea typeface="HG創英角ｺﾞｼｯｸUB" panose="020B0909000000000000" pitchFamily="49" charset="-128"/>
            </a:endParaRPr>
          </a:p>
          <a:p>
            <a:pPr eaLnBrk="1" fontAlgn="auto" hangingPunct="1">
              <a:spcAft>
                <a:spcPts val="0"/>
              </a:spcAft>
              <a:defRPr/>
            </a:pPr>
            <a:endParaRPr lang="ja-JP" altLang="en-US" dirty="0">
              <a:latin typeface="HG創英角ｺﾞｼｯｸUB" panose="020B0909000000000000" pitchFamily="49" charset="-128"/>
              <a:ea typeface="HG創英角ｺﾞｼｯｸUB" panose="020B0909000000000000" pitchFamily="49" charset="-128"/>
            </a:endParaRPr>
          </a:p>
        </p:txBody>
      </p:sp>
      <p:sp>
        <p:nvSpPr>
          <p:cNvPr id="2052" name="タイトル 1">
            <a:extLst>
              <a:ext uri="{FF2B5EF4-FFF2-40B4-BE49-F238E27FC236}">
                <a16:creationId xmlns:a16="http://schemas.microsoft.com/office/drawing/2014/main" id="{B0B61596-D741-438A-834A-7884C02B01DF}"/>
              </a:ext>
            </a:extLst>
          </p:cNvPr>
          <p:cNvSpPr txBox="1">
            <a:spLocks noChangeArrowheads="1"/>
          </p:cNvSpPr>
          <p:nvPr/>
        </p:nvSpPr>
        <p:spPr bwMode="auto">
          <a:xfrm>
            <a:off x="1111250" y="6246813"/>
            <a:ext cx="685323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spcBef>
                <a:spcPct val="0"/>
              </a:spcBef>
              <a:buFontTx/>
              <a:buNone/>
            </a:pPr>
            <a:r>
              <a:rPr lang="ja-JP" altLang="en-US" sz="3000" b="1" dirty="0">
                <a:solidFill>
                  <a:srgbClr val="FFFF66"/>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さいたま市南区市民のリモートカフェ</a:t>
            </a:r>
          </a:p>
        </p:txBody>
      </p:sp>
      <p:sp>
        <p:nvSpPr>
          <p:cNvPr id="5" name="テキスト ボックス 4">
            <a:extLst>
              <a:ext uri="{FF2B5EF4-FFF2-40B4-BE49-F238E27FC236}">
                <a16:creationId xmlns:a16="http://schemas.microsoft.com/office/drawing/2014/main" id="{3D491ACA-1DEF-4926-8696-BA52E612B7DA}"/>
              </a:ext>
            </a:extLst>
          </p:cNvPr>
          <p:cNvSpPr txBox="1"/>
          <p:nvPr/>
        </p:nvSpPr>
        <p:spPr>
          <a:xfrm>
            <a:off x="765969" y="2017730"/>
            <a:ext cx="7543800" cy="2246769"/>
          </a:xfrm>
          <a:prstGeom prst="rect">
            <a:avLst/>
          </a:prstGeom>
          <a:solidFill>
            <a:srgbClr val="FFFF99">
              <a:alpha val="50196"/>
            </a:srgbClr>
          </a:solidFill>
        </p:spPr>
        <p:txBody>
          <a:bodyPr wrap="square" rtlCol="0">
            <a:spAutoFit/>
          </a:bodyPr>
          <a:lstStyle/>
          <a:p>
            <a:pPr algn="ctr"/>
            <a:r>
              <a:rPr kumimoji="1" lang="ja-JP" altLang="en-US" sz="2800" dirty="0">
                <a:solidFill>
                  <a:srgbClr val="FF0000"/>
                </a:solidFill>
                <a:effectLst>
                  <a:outerShdw blurRad="38100" dist="38100" dir="2700000" algn="tl">
                    <a:srgbClr val="000000">
                      <a:alpha val="43137"/>
                    </a:srgbClr>
                  </a:outerShdw>
                </a:effectLst>
                <a:highlight>
                  <a:srgbClr val="FFFF00"/>
                </a:highlight>
                <a:latin typeface="HG創英角ﾎﾟｯﾌﾟ体" panose="040B0A09000000000000" pitchFamily="49" charset="-128"/>
                <a:ea typeface="HG創英角ﾎﾟｯﾌﾟ体" panose="040B0A09000000000000" pitchFamily="49" charset="-128"/>
              </a:rPr>
              <a:t>第１８回　本日の話題提供者</a:t>
            </a:r>
            <a:endParaRPr kumimoji="1" lang="en-US" altLang="ja-JP" sz="2800" dirty="0">
              <a:solidFill>
                <a:srgbClr val="FF0000"/>
              </a:solidFill>
              <a:effectLst>
                <a:outerShdw blurRad="38100" dist="38100" dir="2700000" algn="tl">
                  <a:srgbClr val="000000">
                    <a:alpha val="43137"/>
                  </a:srgbClr>
                </a:outerShdw>
              </a:effectLst>
              <a:highlight>
                <a:srgbClr val="FFFF00"/>
              </a:highlight>
              <a:latin typeface="HG創英角ﾎﾟｯﾌﾟ体" panose="040B0A09000000000000" pitchFamily="49" charset="-128"/>
              <a:ea typeface="HG創英角ﾎﾟｯﾌﾟ体" panose="040B0A09000000000000" pitchFamily="49" charset="-128"/>
            </a:endParaRPr>
          </a:p>
          <a:p>
            <a:pPr algn="ctr"/>
            <a:r>
              <a:rPr kumimoji="1" lang="ja-JP" altLang="en-US" sz="2800" dirty="0">
                <a:solidFill>
                  <a:srgbClr val="800000"/>
                </a:solidFill>
                <a:latin typeface="HG創英角ｺﾞｼｯｸUB" panose="020B0909000000000000" pitchFamily="49" charset="-128"/>
                <a:ea typeface="HG創英角ｺﾞｼｯｸUB" panose="020B0909000000000000" pitchFamily="49" charset="-128"/>
              </a:rPr>
              <a:t>２０２３年５月２２日</a:t>
            </a:r>
            <a:endParaRPr kumimoji="1" lang="en-US" altLang="ja-JP" sz="2800" dirty="0">
              <a:solidFill>
                <a:srgbClr val="800000"/>
              </a:solidFill>
              <a:latin typeface="HG創英角ｺﾞｼｯｸUB" panose="020B0909000000000000" pitchFamily="49" charset="-128"/>
              <a:ea typeface="HG創英角ｺﾞｼｯｸUB" panose="020B0909000000000000" pitchFamily="49" charset="-128"/>
            </a:endParaRPr>
          </a:p>
          <a:p>
            <a:pPr algn="ctr"/>
            <a:r>
              <a:rPr kumimoji="1" lang="ja-JP" altLang="en-US" sz="2800" dirty="0">
                <a:solidFill>
                  <a:srgbClr val="800000"/>
                </a:solidFill>
                <a:latin typeface="HG創英角ｺﾞｼｯｸUB" panose="020B0909000000000000" pitchFamily="49" charset="-128"/>
                <a:ea typeface="HG創英角ｺﾞｼｯｸUB" panose="020B0909000000000000" pitchFamily="49" charset="-128"/>
              </a:rPr>
              <a:t>さいたま市民の会リモートカフェ</a:t>
            </a:r>
            <a:endParaRPr kumimoji="1" lang="en-US" altLang="ja-JP" sz="2800" dirty="0">
              <a:solidFill>
                <a:srgbClr val="800000"/>
              </a:solidFill>
              <a:latin typeface="HG創英角ｺﾞｼｯｸUB" panose="020B0909000000000000" pitchFamily="49" charset="-128"/>
              <a:ea typeface="HG創英角ｺﾞｼｯｸUB" panose="020B0909000000000000" pitchFamily="49" charset="-128"/>
            </a:endParaRPr>
          </a:p>
          <a:p>
            <a:pPr algn="ctr"/>
            <a:r>
              <a:rPr kumimoji="1" lang="ja-JP" altLang="en-US" sz="2800" dirty="0">
                <a:solidFill>
                  <a:srgbClr val="800000"/>
                </a:solidFill>
                <a:latin typeface="HG創英角ｺﾞｼｯｸUB" panose="020B0909000000000000" pitchFamily="49" charset="-128"/>
                <a:ea typeface="HG創英角ｺﾞｼｯｸUB" panose="020B0909000000000000" pitchFamily="49" charset="-128"/>
              </a:rPr>
              <a:t>話題提供</a:t>
            </a:r>
            <a:endParaRPr kumimoji="1" lang="en-US" altLang="ja-JP" sz="2800" dirty="0">
              <a:solidFill>
                <a:srgbClr val="800000"/>
              </a:solidFill>
              <a:latin typeface="HG創英角ｺﾞｼｯｸUB" panose="020B0909000000000000" pitchFamily="49" charset="-128"/>
              <a:ea typeface="HG創英角ｺﾞｼｯｸUB" panose="020B0909000000000000" pitchFamily="49" charset="-128"/>
            </a:endParaRPr>
          </a:p>
          <a:p>
            <a:pPr algn="ctr"/>
            <a:r>
              <a:rPr kumimoji="1" lang="ja-JP" altLang="en-US" sz="2800" dirty="0">
                <a:solidFill>
                  <a:srgbClr val="800000"/>
                </a:solidFill>
                <a:latin typeface="HG創英角ｺﾞｼｯｸUB" panose="020B0909000000000000" pitchFamily="49" charset="-128"/>
                <a:ea typeface="HG創英角ｺﾞｼｯｸUB" panose="020B0909000000000000" pitchFamily="49" charset="-128"/>
              </a:rPr>
              <a:t>４２年間の銀行労働者</a:t>
            </a:r>
          </a:p>
        </p:txBody>
      </p:sp>
      <p:sp>
        <p:nvSpPr>
          <p:cNvPr id="6" name="字幕 2">
            <a:extLst>
              <a:ext uri="{FF2B5EF4-FFF2-40B4-BE49-F238E27FC236}">
                <a16:creationId xmlns:a16="http://schemas.microsoft.com/office/drawing/2014/main" id="{AB1F2C1D-48CA-490D-9142-166A7248DDFE}"/>
              </a:ext>
            </a:extLst>
          </p:cNvPr>
          <p:cNvSpPr txBox="1">
            <a:spLocks/>
          </p:cNvSpPr>
          <p:nvPr/>
        </p:nvSpPr>
        <p:spPr>
          <a:xfrm>
            <a:off x="765969" y="4549158"/>
            <a:ext cx="7543800" cy="1655762"/>
          </a:xfrm>
          <a:prstGeom prst="rect">
            <a:avLst/>
          </a:prstGeom>
          <a:solidFill>
            <a:srgbClr val="FFFF99">
              <a:alpha val="50196"/>
            </a:srgb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200" dirty="0">
                <a:solidFill>
                  <a:srgbClr val="800000"/>
                </a:solidFill>
                <a:latin typeface="HG創英角ｺﾞｼｯｸUB" panose="020B0909000000000000" pitchFamily="49" charset="-128"/>
                <a:ea typeface="HG創英角ｺﾞｼｯｸUB" panose="020B0909000000000000" pitchFamily="49" charset="-128"/>
              </a:rPr>
              <a:t>さいたま市南区在住</a:t>
            </a:r>
            <a:endParaRPr lang="en-US" altLang="ja-JP" sz="3200" dirty="0">
              <a:solidFill>
                <a:srgbClr val="800000"/>
              </a:solidFill>
              <a:latin typeface="HG創英角ｺﾞｼｯｸUB" panose="020B0909000000000000" pitchFamily="49" charset="-128"/>
              <a:ea typeface="HG創英角ｺﾞｼｯｸUB" panose="020B0909000000000000" pitchFamily="49" charset="-128"/>
            </a:endParaRPr>
          </a:p>
          <a:p>
            <a:r>
              <a:rPr lang="ja-JP" altLang="en-US" sz="4400" dirty="0">
                <a:solidFill>
                  <a:srgbClr val="800000"/>
                </a:solidFill>
                <a:latin typeface="HG創英角ｺﾞｼｯｸUB" panose="020B0909000000000000" pitchFamily="49" charset="-128"/>
                <a:ea typeface="HG創英角ｺﾞｼｯｸUB" panose="020B0909000000000000" pitchFamily="49" charset="-128"/>
              </a:rPr>
              <a:t>水越 基之</a:t>
            </a:r>
          </a:p>
        </p:txBody>
      </p:sp>
    </p:spTree>
    <p:extLst>
      <p:ext uri="{BB962C8B-B14F-4D97-AF65-F5344CB8AC3E}">
        <p14:creationId xmlns:p14="http://schemas.microsoft.com/office/powerpoint/2010/main" val="328744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5CC67B5-FA39-9F38-62B2-7FD0D9595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21" y="0"/>
            <a:ext cx="7496189" cy="6858000"/>
          </a:xfrm>
          <a:prstGeom prst="rect">
            <a:avLst/>
          </a:prstGeom>
        </p:spPr>
      </p:pic>
    </p:spTree>
    <p:extLst>
      <p:ext uri="{BB962C8B-B14F-4D97-AF65-F5344CB8AC3E}">
        <p14:creationId xmlns:p14="http://schemas.microsoft.com/office/powerpoint/2010/main" val="42517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歴代のお札に印刷された18人の人物とは？">
            <a:extLst>
              <a:ext uri="{FF2B5EF4-FFF2-40B4-BE49-F238E27FC236}">
                <a16:creationId xmlns:a16="http://schemas.microsoft.com/office/drawing/2014/main" id="{4C5BE592-CE38-00BC-4339-1BF6DE07A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456"/>
            <a:ext cx="9154391" cy="610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3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64年　東京オリンピック記念硬貨　1000円硬貨　プルーフ硬貨のサムネイル">
            <a:extLst>
              <a:ext uri="{FF2B5EF4-FFF2-40B4-BE49-F238E27FC236}">
                <a16:creationId xmlns:a16="http://schemas.microsoft.com/office/drawing/2014/main" id="{F98D1C30-4D3B-4FD9-D6D5-C696561AE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55" y="3811"/>
            <a:ext cx="5156757" cy="685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8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34DA6D9-B632-06E0-66EF-742C637425BD}"/>
              </a:ext>
            </a:extLst>
          </p:cNvPr>
          <p:cNvSpPr txBox="1"/>
          <p:nvPr/>
        </p:nvSpPr>
        <p:spPr>
          <a:xfrm>
            <a:off x="-13856" y="0"/>
            <a:ext cx="9157855" cy="6986528"/>
          </a:xfrm>
          <a:prstGeom prst="rect">
            <a:avLst/>
          </a:prstGeom>
          <a:noFill/>
        </p:spPr>
        <p:txBody>
          <a:bodyPr wrap="square" rtlCol="0">
            <a:spAutoFit/>
          </a:bodyPr>
          <a:lstStyle/>
          <a:p>
            <a:r>
              <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rPr>
              <a:t>社会的出来事</a:t>
            </a:r>
          </a:p>
          <a:p>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1963</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年    銀行某支店で</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3</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千万円なくなる</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ケネディ暗殺の尼崎で聞く</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船木一夫高校</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3</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年生ヒット</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新千円札発行、新旧札の分類大変</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1964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東京オリンピック</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記念コイン仕事を抜け出し他行に並びお目玉</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池田病気退陣</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フルシチョフ失脚</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1965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山一証券、サンウエーブ倒産、</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40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年不況</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戦後初めて国債発行</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1967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ポンドショック</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美濃部革新都政誕生</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1971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ニクソンショック、金との交換停止</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1973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為替相場変動制に移行</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第一次オイルショック</a:t>
            </a:r>
          </a:p>
          <a:p>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1975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ベトナム戦争終結 </a:t>
            </a:r>
          </a:p>
        </p:txBody>
      </p:sp>
    </p:spTree>
    <p:extLst>
      <p:ext uri="{BB962C8B-B14F-4D97-AF65-F5344CB8AC3E}">
        <p14:creationId xmlns:p14="http://schemas.microsoft.com/office/powerpoint/2010/main" val="70465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BB5DF2-6ED3-276D-FDFE-9A3FD60E5D84}"/>
              </a:ext>
            </a:extLst>
          </p:cNvPr>
          <p:cNvSpPr txBox="1"/>
          <p:nvPr/>
        </p:nvSpPr>
        <p:spPr>
          <a:xfrm>
            <a:off x="0" y="0"/>
            <a:ext cx="9144000" cy="6001643"/>
          </a:xfrm>
          <a:prstGeom prst="rect">
            <a:avLst/>
          </a:prstGeom>
          <a:noFill/>
        </p:spPr>
        <p:txBody>
          <a:bodyPr wrap="square" rtlCol="0">
            <a:spAutoFit/>
          </a:bodyPr>
          <a:lstStyle/>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1980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外国為替管理法自由化、実需原則の撤廃</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マル優制度廃止、貯蓄から投資へ</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第二次オイルショックの影響で</a:t>
            </a: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1982</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までスタフグレーション発生</a:t>
            </a: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レーガン、サッチャー、中曽根による新自由主義へ</a:t>
            </a:r>
          </a:p>
          <a:p>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1985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プラザ合意のより</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2</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年間で円ドルは</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240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円から</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120</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円へ</a:t>
            </a: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1987    NTT</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上場</a:t>
            </a:r>
            <a:endPar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ja-JP" altLang="en-US" sz="2400" dirty="0">
                <a:solidFill>
                  <a:srgbClr val="FF0000"/>
                </a:solidFill>
                <a:latin typeface="HG創英角ｺﾞｼｯｸUB" panose="020B0909000000000000" pitchFamily="49" charset="-128"/>
                <a:ea typeface="HG創英角ｺﾞｼｯｸUB" panose="020B0909000000000000" pitchFamily="49" charset="-128"/>
              </a:rPr>
              <a:t>ブラックマンデー発生</a:t>
            </a:r>
          </a:p>
          <a:p>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1990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バブル崩壊日経平均株価半値に</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三井、太陽神戸合併</a:t>
            </a:r>
          </a:p>
          <a:p>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1997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金融、証券市場改革ビックバンスタート</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アジア通貨危機発生</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北海道拓殖銀行、山一証券倒産</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1998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日債銀、長銀倒産</a:t>
            </a:r>
          </a:p>
          <a:p>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         主要銀行に国家資金注入</a:t>
            </a:r>
          </a:p>
          <a:p>
            <a:r>
              <a:rPr kumimoji="1" lang="en-US" altLang="ja-JP" sz="2400" dirty="0">
                <a:solidFill>
                  <a:srgbClr val="000066"/>
                </a:solidFill>
                <a:latin typeface="HG創英角ｺﾞｼｯｸUB" panose="020B0909000000000000" pitchFamily="49" charset="-128"/>
                <a:ea typeface="HG創英角ｺﾞｼｯｸUB" panose="020B0909000000000000" pitchFamily="49" charset="-128"/>
              </a:rPr>
              <a:t> 2001    </a:t>
            </a:r>
            <a:r>
              <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rPr>
              <a:t>三井、住友合併</a:t>
            </a:r>
          </a:p>
        </p:txBody>
      </p:sp>
    </p:spTree>
    <p:extLst>
      <p:ext uri="{BB962C8B-B14F-4D97-AF65-F5344CB8AC3E}">
        <p14:creationId xmlns:p14="http://schemas.microsoft.com/office/powerpoint/2010/main" val="153611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4957AB-3A5F-A49B-6207-675CFC8FA758}"/>
              </a:ext>
            </a:extLst>
          </p:cNvPr>
          <p:cNvSpPr>
            <a:spLocks noGrp="1"/>
          </p:cNvSpPr>
          <p:nvPr>
            <p:ph type="title"/>
          </p:nvPr>
        </p:nvSpPr>
        <p:spPr>
          <a:xfrm>
            <a:off x="0" y="18255"/>
            <a:ext cx="9144000" cy="1325563"/>
          </a:xfrm>
        </p:spPr>
        <p:txBody>
          <a:bodyPr/>
          <a:lstStyle/>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ブラックマンデー</a:t>
            </a:r>
            <a:r>
              <a:rPr lang="ja-JP" altLang="en-US" dirty="0">
                <a:solidFill>
                  <a:srgbClr val="000066"/>
                </a:solidFill>
                <a:latin typeface="HG創英角ｺﾞｼｯｸUB" panose="020B0909000000000000" pitchFamily="49" charset="-128"/>
                <a:ea typeface="HG創英角ｺﾞｼｯｸUB" panose="020B0909000000000000" pitchFamily="49" charset="-128"/>
              </a:rPr>
              <a:t>？</a:t>
            </a:r>
            <a:endParaRPr kumimoji="1" lang="ja-JP" altLang="en-US" dirty="0"/>
          </a:p>
        </p:txBody>
      </p:sp>
      <p:sp>
        <p:nvSpPr>
          <p:cNvPr id="3" name="縦書きテキスト プレースホルダー 2">
            <a:extLst>
              <a:ext uri="{FF2B5EF4-FFF2-40B4-BE49-F238E27FC236}">
                <a16:creationId xmlns:a16="http://schemas.microsoft.com/office/drawing/2014/main" id="{360E3CE7-3644-80EF-8CCB-F37B52DB748A}"/>
              </a:ext>
            </a:extLst>
          </p:cNvPr>
          <p:cNvSpPr>
            <a:spLocks noGrp="1"/>
          </p:cNvSpPr>
          <p:nvPr>
            <p:ph type="body" orient="vert" idx="1"/>
          </p:nvPr>
        </p:nvSpPr>
        <p:spPr>
          <a:xfrm>
            <a:off x="0" y="1825625"/>
            <a:ext cx="9144000" cy="4351338"/>
          </a:xfrm>
        </p:spPr>
        <p:txBody>
          <a:bodyPr vert="horz"/>
          <a:lstStyle/>
          <a:p>
            <a:pPr marL="0" indent="0">
              <a:buNone/>
            </a:pPr>
            <a:br>
              <a:rPr lang="ja-JP" altLang="en-US" dirty="0"/>
            </a:b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1987</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年</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10</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月</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19</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日にニューヨーク株式市場で起きた史上最大規模の大暴落のことをブラックマンデーと言います。世界恐慌を引き起こした </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1929</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年</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10</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月</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24</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日のブラックサーズデー（下落率</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12.8%</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）を上回り、この日はダウ</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30</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種平均の終値が前週末より</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508</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ドルも下がり下落率は</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22.6</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％となりました。この暴落は世界中に波及し、翌日の日本平均株価は戦後最大の下落率</a:t>
            </a:r>
            <a:r>
              <a:rPr lang="en-US" altLang="ja-JP" sz="3200" b="0" i="0" dirty="0">
                <a:solidFill>
                  <a:srgbClr val="000066"/>
                </a:solidFill>
                <a:effectLst/>
                <a:latin typeface="HG創英角ｺﾞｼｯｸUB" panose="020B0909000000000000" pitchFamily="49" charset="-128"/>
                <a:ea typeface="HG創英角ｺﾞｼｯｸUB" panose="020B0909000000000000" pitchFamily="49" charset="-128"/>
              </a:rPr>
              <a:t>14.9%</a:t>
            </a:r>
            <a:r>
              <a:rPr lang="ja-JP" altLang="en-US" sz="3200" b="0" i="0" dirty="0">
                <a:solidFill>
                  <a:srgbClr val="000066"/>
                </a:solidFill>
                <a:effectLst/>
                <a:latin typeface="HG創英角ｺﾞｼｯｸUB" panose="020B0909000000000000" pitchFamily="49" charset="-128"/>
                <a:ea typeface="HG創英角ｺﾞｼｯｸUB" panose="020B0909000000000000" pitchFamily="49" charset="-128"/>
              </a:rPr>
              <a:t>を記録しました。</a:t>
            </a:r>
            <a:endParaRPr kumimoji="1" lang="ja-JP" altLang="en-US" sz="3200"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50308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41D825-932B-D4DD-7729-C974573A2BB5}"/>
              </a:ext>
            </a:extLst>
          </p:cNvPr>
          <p:cNvSpPr txBox="1"/>
          <p:nvPr/>
        </p:nvSpPr>
        <p:spPr>
          <a:xfrm>
            <a:off x="0" y="0"/>
            <a:ext cx="9144000" cy="6678751"/>
          </a:xfrm>
          <a:prstGeom prst="rect">
            <a:avLst/>
          </a:prstGeom>
          <a:noFill/>
        </p:spPr>
        <p:txBody>
          <a:bodyPr wrap="square" rtlCol="0">
            <a:spAutoFit/>
          </a:bodyPr>
          <a:lstStyle/>
          <a:p>
            <a:r>
              <a:rPr kumimoji="1" lang="en-US" altLang="ja-JP" sz="3600" dirty="0">
                <a:solidFill>
                  <a:srgbClr val="000066"/>
                </a:solidFill>
                <a:latin typeface="HG創英角ｺﾞｼｯｸUB" panose="020B0909000000000000" pitchFamily="49" charset="-128"/>
                <a:ea typeface="HG創英角ｺﾞｼｯｸUB" panose="020B0909000000000000" pitchFamily="49" charset="-128"/>
              </a:rPr>
              <a:t>42</a:t>
            </a:r>
            <a:r>
              <a:rPr kumimoji="1" lang="ja-JP" altLang="en-US" sz="3600" dirty="0">
                <a:solidFill>
                  <a:srgbClr val="000066"/>
                </a:solidFill>
                <a:latin typeface="HG創英角ｺﾞｼｯｸUB" panose="020B0909000000000000" pitchFamily="49" charset="-128"/>
                <a:ea typeface="HG創英角ｺﾞｼｯｸUB" panose="020B0909000000000000" pitchFamily="49" charset="-128"/>
              </a:rPr>
              <a:t>年間の銀行労働者</a:t>
            </a:r>
            <a:endParaRPr kumimoji="1" lang="en-US" altLang="ja-JP" sz="36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1963</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三井銀行東京支店に就職。</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出納、為替課に従事。出納課長はかつて組合の大変な活動家だったことを後日知る。</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海外勤務を目指して英会話教室に通う。</a:t>
            </a: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日米会話学院への派遣テストに合格し仕事を離れて通う。</a:t>
            </a: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1966</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銀座支店に転勤、外国係に配属。</a:t>
            </a: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組合の下部組織、青婦人部の分会長と組合の代議員に選ばれる。</a:t>
            </a:r>
            <a:endPar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4742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F32C90-9B6C-B104-BCDC-91340E014DFC}"/>
              </a:ext>
            </a:extLst>
          </p:cNvPr>
          <p:cNvSpPr txBox="1"/>
          <p:nvPr/>
        </p:nvSpPr>
        <p:spPr>
          <a:xfrm>
            <a:off x="0" y="0"/>
            <a:ext cx="9144000" cy="5262979"/>
          </a:xfrm>
          <a:prstGeom prst="rect">
            <a:avLst/>
          </a:prstGeom>
          <a:noFill/>
        </p:spPr>
        <p:txBody>
          <a:bodyPr wrap="square">
            <a:spAutoFit/>
          </a:bodyPr>
          <a:lstStyle/>
          <a:p>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1968</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雷門支店に転勤、外勤の得意先係の拝命を断り、内勤を希望。</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仲間を増やし、上司から「君が支店に来てから組合が強くなった」と言われました。</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青婦人部の常任幹事にもなりました。</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組合潰しのため銀行が提案したレクレーション運動も葬りました。</a:t>
            </a:r>
          </a:p>
        </p:txBody>
      </p:sp>
    </p:spTree>
    <p:extLst>
      <p:ext uri="{BB962C8B-B14F-4D97-AF65-F5344CB8AC3E}">
        <p14:creationId xmlns:p14="http://schemas.microsoft.com/office/powerpoint/2010/main" val="256401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09B1EDC-D26A-EEE2-EF15-17D290A680AB}"/>
              </a:ext>
            </a:extLst>
          </p:cNvPr>
          <p:cNvSpPr txBox="1"/>
          <p:nvPr/>
        </p:nvSpPr>
        <p:spPr>
          <a:xfrm>
            <a:off x="0" y="0"/>
            <a:ext cx="9144000" cy="6986528"/>
          </a:xfrm>
          <a:prstGeom prst="rect">
            <a:avLst/>
          </a:prstGeom>
          <a:noFill/>
        </p:spPr>
        <p:txBody>
          <a:bodyPr wrap="square" rtlCol="0">
            <a:spAutoFit/>
          </a:bodyPr>
          <a:lstStyle/>
          <a:p>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1970</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年にバンコク支店転勤の発令を受けましたが、組合に対する攻撃だとの声を受け転勤を受けられませんと断りましたが、会社にとって転勤の人事権は絶対であり、結局受け入れ転勤に応じました。</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以来約</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6</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年勤務しました。</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いろいろなことがありました。</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ベトナム戦争中でベトナムの隣国であったタイには米国の陸軍、海軍の基地があり、サタヒップの海軍基地には</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B52</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が駐機、そこからトンキン湾までは</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1</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時間の距離です。</a:t>
            </a: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ＳＥＡＴＯに加盟していたタイから農村部の青年を中心に戦争に駆り出されました。</a:t>
            </a: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都市部の青年には徴兵はなかったようです。戦争が身近に感じた。</a:t>
            </a:r>
            <a:endPar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40588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26740B7-8FD5-0475-7421-232F002799B6}"/>
              </a:ext>
            </a:extLst>
          </p:cNvPr>
          <p:cNvSpPr txBox="1"/>
          <p:nvPr/>
        </p:nvSpPr>
        <p:spPr>
          <a:xfrm>
            <a:off x="0" y="0"/>
            <a:ext cx="9144000" cy="5632311"/>
          </a:xfrm>
          <a:prstGeom prst="rect">
            <a:avLst/>
          </a:prstGeom>
          <a:noFill/>
        </p:spPr>
        <p:txBody>
          <a:bodyPr wrap="square" rtlCol="0">
            <a:spAutoFit/>
          </a:bodyPr>
          <a:lstStyle/>
          <a:p>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1975</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年</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4</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月</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30</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日の米軍、南ベトナム敗北時から数日のバンコク市内は異様な緊張感が漂った感じでした。</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日系商社の代表が支店に現れて、サイゴンから逃げてきたサイゴン代表者が金庫を使いとのことで、応諾しましたがドル紙幣を無造作に金庫に詰め込んでいることを目撃し、ああこれが祖国を捨てることかと複雑な気持ちでした。</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終戦前に読売新聞のバンコク特派員が来られ、ベトナムの特派員がダナンで行方不明になったので探しに行くと。特派員の大変さを痛感。</a:t>
            </a:r>
          </a:p>
          <a:p>
            <a:endParaRPr kumimoji="1" lang="ja-JP" altLang="en-US" sz="2400"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42041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イングリッシュガーデンは自然な雰囲気を楽しむ庭です。自分の好きな花をどのように植えようか、自由な発想が楽しい庭です。しかし、自然なままと言っても、植物の特性を知り、バランスなどを計画することも必要です。それをしないと、荒れ果てた庭になってしまいます。手入れをしているのに、自然風に見せるところにイングリッシュガーデンの醍醐味があります。">
            <a:extLst>
              <a:ext uri="{FF2B5EF4-FFF2-40B4-BE49-F238E27FC236}">
                <a16:creationId xmlns:a16="http://schemas.microsoft.com/office/drawing/2014/main" id="{D804934C-7DA4-43F9-919D-25F96D4C9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字幕 2">
            <a:extLst>
              <a:ext uri="{FF2B5EF4-FFF2-40B4-BE49-F238E27FC236}">
                <a16:creationId xmlns:a16="http://schemas.microsoft.com/office/drawing/2014/main" id="{D8C81363-968A-4214-85D0-8D71016F37A6}"/>
              </a:ext>
            </a:extLst>
          </p:cNvPr>
          <p:cNvSpPr>
            <a:spLocks noGrp="1"/>
          </p:cNvSpPr>
          <p:nvPr>
            <p:ph type="subTitle" idx="1"/>
          </p:nvPr>
        </p:nvSpPr>
        <p:spPr>
          <a:xfrm>
            <a:off x="-12700" y="284979"/>
            <a:ext cx="9156700" cy="1449393"/>
          </a:xfrm>
        </p:spPr>
        <p:txBody>
          <a:bodyPr rtlCol="0">
            <a:normAutofit fontScale="62500" lnSpcReduction="20000"/>
          </a:bodyPr>
          <a:lstStyle/>
          <a:p>
            <a:pPr eaLnBrk="1" fontAlgn="auto" hangingPunct="1">
              <a:spcAft>
                <a:spcPts val="0"/>
              </a:spcAft>
              <a:defRPr/>
            </a:pPr>
            <a:r>
              <a:rPr lang="ja-JP" altLang="en-US" sz="5800" dirty="0">
                <a:solidFill>
                  <a:srgbClr val="FFFF00"/>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２０２３年５月２２日（月）</a:t>
            </a:r>
            <a:endParaRPr lang="en-US" altLang="ja-JP" sz="5800" dirty="0">
              <a:solidFill>
                <a:srgbClr val="FFFF00"/>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endParaRPr>
          </a:p>
          <a:p>
            <a:pPr eaLnBrk="1" fontAlgn="auto" hangingPunct="1">
              <a:spcAft>
                <a:spcPts val="0"/>
              </a:spcAft>
              <a:defRPr/>
            </a:pPr>
            <a:r>
              <a:rPr lang="ja-JP" altLang="en-US" sz="4200" dirty="0">
                <a:solidFill>
                  <a:srgbClr val="FF0000"/>
                </a:solidFill>
                <a:effectLst>
                  <a:outerShdw blurRad="38100" dist="38100" dir="2700000" algn="tl">
                    <a:srgbClr val="000000">
                      <a:alpha val="43137"/>
                    </a:srgbClr>
                  </a:outerShdw>
                </a:effectLst>
                <a:highlight>
                  <a:srgbClr val="FFFF00"/>
                </a:highlight>
                <a:latin typeface="HG創英角ｺﾞｼｯｸUB" panose="020B0909000000000000" pitchFamily="49" charset="-128"/>
                <a:ea typeface="HG創英角ｺﾞｼｯｸUB" panose="020B0909000000000000" pitchFamily="49" charset="-128"/>
              </a:rPr>
              <a:t>１３：００～１４：００　プレオープン（開店前オープン）</a:t>
            </a:r>
            <a:endParaRPr lang="en-US" altLang="ja-JP" sz="4200" dirty="0">
              <a:solidFill>
                <a:srgbClr val="FF0000"/>
              </a:solidFill>
              <a:effectLst>
                <a:outerShdw blurRad="38100" dist="38100" dir="2700000" algn="tl">
                  <a:srgbClr val="000000">
                    <a:alpha val="43137"/>
                  </a:srgbClr>
                </a:outerShdw>
              </a:effectLst>
              <a:highlight>
                <a:srgbClr val="FFFF00"/>
              </a:highlight>
              <a:latin typeface="HG創英角ｺﾞｼｯｸUB" panose="020B0909000000000000" pitchFamily="49" charset="-128"/>
              <a:ea typeface="HG創英角ｺﾞｼｯｸUB" panose="020B0909000000000000" pitchFamily="49" charset="-128"/>
            </a:endParaRPr>
          </a:p>
          <a:p>
            <a:pPr eaLnBrk="1" fontAlgn="auto" hangingPunct="1">
              <a:spcAft>
                <a:spcPts val="0"/>
              </a:spcAft>
              <a:defRPr/>
            </a:pPr>
            <a:r>
              <a:rPr lang="ja-JP" altLang="en-US" sz="6500" dirty="0">
                <a:solidFill>
                  <a:srgbClr val="FFFF00"/>
                </a:solidFill>
                <a:effectLst>
                  <a:outerShdw blurRad="38100" dist="38100" dir="2700000" algn="tl">
                    <a:srgbClr val="000000">
                      <a:alpha val="43137"/>
                    </a:srgbClr>
                  </a:outerShdw>
                </a:effectLst>
                <a:highlight>
                  <a:srgbClr val="FF0000"/>
                </a:highlight>
                <a:latin typeface="HG創英角ｺﾞｼｯｸUB" panose="020B0909000000000000" pitchFamily="49" charset="-128"/>
                <a:ea typeface="HG創英角ｺﾞｼｯｸUB" panose="020B0909000000000000" pitchFamily="49" charset="-128"/>
              </a:rPr>
              <a:t>１４：００　オープン</a:t>
            </a:r>
            <a:endParaRPr lang="ja-JP" altLang="en-US" dirty="0">
              <a:latin typeface="HG創英角ｺﾞｼｯｸUB" panose="020B0909000000000000" pitchFamily="49" charset="-128"/>
              <a:ea typeface="HG創英角ｺﾞｼｯｸUB" panose="020B0909000000000000" pitchFamily="49" charset="-128"/>
            </a:endParaRPr>
          </a:p>
        </p:txBody>
      </p:sp>
      <p:sp>
        <p:nvSpPr>
          <p:cNvPr id="2052" name="タイトル 1">
            <a:extLst>
              <a:ext uri="{FF2B5EF4-FFF2-40B4-BE49-F238E27FC236}">
                <a16:creationId xmlns:a16="http://schemas.microsoft.com/office/drawing/2014/main" id="{B0B61596-D741-438A-834A-7884C02B01DF}"/>
              </a:ext>
            </a:extLst>
          </p:cNvPr>
          <p:cNvSpPr txBox="1">
            <a:spLocks noChangeArrowheads="1"/>
          </p:cNvSpPr>
          <p:nvPr/>
        </p:nvSpPr>
        <p:spPr bwMode="auto">
          <a:xfrm>
            <a:off x="1139031" y="6062715"/>
            <a:ext cx="685323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defTabSz="914400" eaLnBrk="1" hangingPunct="1">
              <a:spcBef>
                <a:spcPct val="0"/>
              </a:spcBef>
              <a:buFontTx/>
              <a:buNone/>
            </a:pPr>
            <a:r>
              <a:rPr lang="ja-JP" altLang="en-US" sz="3000" b="1" dirty="0">
                <a:solidFill>
                  <a:srgbClr val="FFFF66"/>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さいたま市南区市民のリモートカフェ</a:t>
            </a:r>
          </a:p>
        </p:txBody>
      </p:sp>
      <p:sp>
        <p:nvSpPr>
          <p:cNvPr id="5" name="テキスト ボックス 4">
            <a:extLst>
              <a:ext uri="{FF2B5EF4-FFF2-40B4-BE49-F238E27FC236}">
                <a16:creationId xmlns:a16="http://schemas.microsoft.com/office/drawing/2014/main" id="{3F0B45B8-A91C-4767-954F-760E32A0D50F}"/>
              </a:ext>
            </a:extLst>
          </p:cNvPr>
          <p:cNvSpPr txBox="1"/>
          <p:nvPr/>
        </p:nvSpPr>
        <p:spPr>
          <a:xfrm>
            <a:off x="25401" y="3075305"/>
            <a:ext cx="9143999" cy="2308324"/>
          </a:xfrm>
          <a:prstGeom prst="rect">
            <a:avLst/>
          </a:prstGeom>
          <a:noFill/>
        </p:spPr>
        <p:txBody>
          <a:bodyPr wrap="square" rtlCol="0">
            <a:spAutoFit/>
          </a:bodyPr>
          <a:lstStyle/>
          <a:p>
            <a:pPr algn="ctr">
              <a:tabLst>
                <a:tab pos="539750" algn="l"/>
              </a:tabLst>
            </a:pPr>
            <a:r>
              <a:rPr kumimoji="1" lang="ja-JP" altLang="en-US" sz="2800" dirty="0">
                <a:solidFill>
                  <a:srgbClr val="FF0000"/>
                </a:solidFill>
                <a:effectLst>
                  <a:outerShdw blurRad="38100" dist="38100" dir="2700000" algn="tl">
                    <a:srgbClr val="000000">
                      <a:alpha val="43137"/>
                    </a:srgbClr>
                  </a:outerShdw>
                </a:effectLst>
                <a:highlight>
                  <a:srgbClr val="FFFF00"/>
                </a:highlight>
                <a:latin typeface="HG創英角ﾎﾟｯﾌﾟ体" panose="040B0A09000000000000" pitchFamily="49" charset="-128"/>
                <a:ea typeface="HG創英角ﾎﾟｯﾌﾟ体" panose="040B0A09000000000000" pitchFamily="49" charset="-128"/>
              </a:rPr>
              <a:t>第１８回　本日の話題提供者</a:t>
            </a:r>
            <a:endParaRPr kumimoji="1" lang="en-US" altLang="ja-JP" sz="2800" dirty="0">
              <a:solidFill>
                <a:srgbClr val="FF0000"/>
              </a:solidFill>
              <a:effectLst>
                <a:outerShdw blurRad="38100" dist="38100" dir="2700000" algn="tl">
                  <a:srgbClr val="000000">
                    <a:alpha val="43137"/>
                  </a:srgbClr>
                </a:outerShdw>
              </a:effectLst>
              <a:highlight>
                <a:srgbClr val="FFFF00"/>
              </a:highlight>
              <a:latin typeface="HG創英角ﾎﾟｯﾌﾟ体" panose="040B0A09000000000000" pitchFamily="49" charset="-128"/>
              <a:ea typeface="HG創英角ﾎﾟｯﾌﾟ体" panose="040B0A09000000000000" pitchFamily="49" charset="-128"/>
            </a:endParaRPr>
          </a:p>
          <a:p>
            <a:pPr algn="ctr">
              <a:tabLst>
                <a:tab pos="539750" algn="l"/>
              </a:tabLst>
            </a:pPr>
            <a:r>
              <a:rPr kumimoji="1" lang="ja-JP" altLang="en-US" sz="36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水越 基之　さん</a:t>
            </a:r>
            <a:endParaRPr kumimoji="1" lang="en-US" altLang="ja-JP" sz="36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algn="ctr">
              <a:tabLst>
                <a:tab pos="539750" algn="l"/>
              </a:tabLst>
            </a:pPr>
            <a:endParaRPr kumimoji="1" lang="ja-JP" altLang="en-US" sz="36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algn="ctr">
              <a:tabLst>
                <a:tab pos="539750" algn="l"/>
              </a:tabLst>
            </a:pPr>
            <a:r>
              <a:rPr kumimoji="1" lang="ja-JP" altLang="en-US" sz="4400" dirty="0">
                <a:solidFill>
                  <a:srgbClr val="FFFF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４２年間の銀行労働者</a:t>
            </a:r>
          </a:p>
        </p:txBody>
      </p:sp>
    </p:spTree>
    <p:extLst>
      <p:ext uri="{BB962C8B-B14F-4D97-AF65-F5344CB8AC3E}">
        <p14:creationId xmlns:p14="http://schemas.microsoft.com/office/powerpoint/2010/main" val="121134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129BB38-37D8-FD2D-17FB-F7AD34E7257E}"/>
              </a:ext>
            </a:extLst>
          </p:cNvPr>
          <p:cNvSpPr txBox="1"/>
          <p:nvPr/>
        </p:nvSpPr>
        <p:spPr>
          <a:xfrm>
            <a:off x="0" y="0"/>
            <a:ext cx="9144000" cy="6124754"/>
          </a:xfrm>
          <a:prstGeom prst="rect">
            <a:avLst/>
          </a:prstGeom>
          <a:noFill/>
        </p:spPr>
        <p:txBody>
          <a:bodyPr wrap="square">
            <a:spAutoFit/>
          </a:bodyPr>
          <a:lstStyle/>
          <a:p>
            <a:r>
              <a:rPr kumimoji="1" lang="ja-JP" altLang="en-US" sz="2800" dirty="0">
                <a:latin typeface="HG創英角ｺﾞｼｯｸUB" panose="020B0909000000000000" pitchFamily="49" charset="-128"/>
                <a:ea typeface="HG創英角ｺﾞｼｯｸUB" panose="020B0909000000000000" pitchFamily="49" charset="-128"/>
              </a:rPr>
              <a:t>横山ノック、山口洋子、今村昌平さん等有名人も来ました。</a:t>
            </a:r>
            <a:endParaRPr kumimoji="1" lang="en-US" altLang="ja-JP" sz="2800" dirty="0">
              <a:latin typeface="HG創英角ｺﾞｼｯｸUB" panose="020B0909000000000000" pitchFamily="49" charset="-128"/>
              <a:ea typeface="HG創英角ｺﾞｼｯｸUB" panose="020B0909000000000000" pitchFamily="49" charset="-128"/>
            </a:endParaRPr>
          </a:p>
          <a:p>
            <a:endParaRPr kumimoji="1" lang="ja-JP" altLang="en-US"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すでにタイでは完全週休</a:t>
            </a:r>
            <a:r>
              <a:rPr kumimoji="1" lang="en-US" altLang="ja-JP" sz="2800" dirty="0">
                <a:latin typeface="HG創英角ｺﾞｼｯｸUB" panose="020B0909000000000000" pitchFamily="49" charset="-128"/>
                <a:ea typeface="HG創英角ｺﾞｼｯｸUB" panose="020B0909000000000000" pitchFamily="49" charset="-128"/>
              </a:rPr>
              <a:t>2</a:t>
            </a:r>
            <a:r>
              <a:rPr kumimoji="1" lang="ja-JP" altLang="en-US" sz="2800" dirty="0">
                <a:latin typeface="HG創英角ｺﾞｼｯｸUB" panose="020B0909000000000000" pitchFamily="49" charset="-128"/>
                <a:ea typeface="HG創英角ｺﾞｼｯｸUB" panose="020B0909000000000000" pitchFamily="49" charset="-128"/>
              </a:rPr>
              <a:t>日になっていて、よく遊びました。</a:t>
            </a:r>
            <a:endParaRPr kumimoji="1" lang="en-US" altLang="ja-JP" sz="2800" dirty="0">
              <a:latin typeface="HG創英角ｺﾞｼｯｸUB" panose="020B0909000000000000" pitchFamily="49" charset="-128"/>
              <a:ea typeface="HG創英角ｺﾞｼｯｸUB" panose="020B0909000000000000" pitchFamily="49" charset="-128"/>
            </a:endParaRPr>
          </a:p>
          <a:p>
            <a:endParaRPr kumimoji="1" lang="ja-JP" altLang="en-US"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ゴルフ、ボーリング、映画鑑賞当時有名だったパタヤ海岸にもよく行きました。</a:t>
            </a:r>
            <a:endParaRPr kumimoji="1" lang="en-US" altLang="ja-JP" sz="2800" dirty="0">
              <a:latin typeface="HG創英角ｺﾞｼｯｸUB" panose="020B0909000000000000" pitchFamily="49" charset="-128"/>
              <a:ea typeface="HG創英角ｺﾞｼｯｸUB" panose="020B0909000000000000" pitchFamily="49" charset="-128"/>
            </a:endParaRPr>
          </a:p>
          <a:p>
            <a:endParaRPr kumimoji="1" lang="ja-JP" altLang="en-US"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映画「戦場にかける橋」で有名なクワイ川に行く途中、自動車を起こし一命を取り留めた。</a:t>
            </a:r>
            <a:endParaRPr kumimoji="1" lang="en-US" altLang="ja-JP" sz="2800" dirty="0">
              <a:latin typeface="HG創英角ｺﾞｼｯｸUB" panose="020B0909000000000000" pitchFamily="49" charset="-128"/>
              <a:ea typeface="HG創英角ｺﾞｼｯｸUB" panose="020B0909000000000000" pitchFamily="49" charset="-128"/>
            </a:endParaRPr>
          </a:p>
          <a:p>
            <a:endParaRPr kumimoji="1" lang="ja-JP" altLang="en-US"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取引先が倒産しその処理が言葉の問題から大変でした。</a:t>
            </a:r>
          </a:p>
          <a:p>
            <a:r>
              <a:rPr kumimoji="1" lang="ja-JP" altLang="en-US" sz="2800" dirty="0">
                <a:latin typeface="HG創英角ｺﾞｼｯｸUB" panose="020B0909000000000000" pitchFamily="49" charset="-128"/>
                <a:ea typeface="HG創英角ｺﾞｼｯｸUB" panose="020B0909000000000000" pitchFamily="49" charset="-128"/>
              </a:rPr>
              <a:t>その後倒産した安宅産業も担当していました。</a:t>
            </a:r>
          </a:p>
        </p:txBody>
      </p:sp>
    </p:spTree>
    <p:extLst>
      <p:ext uri="{BB962C8B-B14F-4D97-AF65-F5344CB8AC3E}">
        <p14:creationId xmlns:p14="http://schemas.microsoft.com/office/powerpoint/2010/main" val="570666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CB21BF1-7306-617A-0A21-47E89773283A}"/>
              </a:ext>
            </a:extLst>
          </p:cNvPr>
          <p:cNvSpPr txBox="1"/>
          <p:nvPr/>
        </p:nvSpPr>
        <p:spPr>
          <a:xfrm>
            <a:off x="0" y="0"/>
            <a:ext cx="9144000" cy="6555641"/>
          </a:xfrm>
          <a:prstGeom prst="rect">
            <a:avLst/>
          </a:prstGeom>
          <a:noFill/>
        </p:spPr>
        <p:txBody>
          <a:bodyPr wrap="square" rtlCol="0">
            <a:spAutoFit/>
          </a:bodyPr>
          <a:lstStyle/>
          <a:p>
            <a:r>
              <a:rPr kumimoji="1" lang="en-US" altLang="ja-JP" sz="2800" dirty="0">
                <a:latin typeface="HG創英角ｺﾞｼｯｸUB" panose="020B0909000000000000" pitchFamily="49" charset="-128"/>
                <a:ea typeface="HG創英角ｺﾞｼｯｸUB" panose="020B0909000000000000" pitchFamily="49" charset="-128"/>
              </a:rPr>
              <a:t>1976</a:t>
            </a:r>
            <a:r>
              <a:rPr kumimoji="1" lang="ja-JP" altLang="en-US" sz="2800" dirty="0">
                <a:latin typeface="HG創英角ｺﾞｼｯｸUB" panose="020B0909000000000000" pitchFamily="49" charset="-128"/>
                <a:ea typeface="HG創英角ｺﾞｼｯｸUB" panose="020B0909000000000000" pitchFamily="49" charset="-128"/>
              </a:rPr>
              <a:t>年蒲田支店に転勤、京浜工業地帯の中心地で電子部品、金型等の取引先を担当しました。</a:t>
            </a:r>
            <a:endParaRPr kumimoji="1" lang="en-US" altLang="ja-JP" sz="2800" dirty="0">
              <a:latin typeface="HG創英角ｺﾞｼｯｸUB" panose="020B0909000000000000" pitchFamily="49" charset="-128"/>
              <a:ea typeface="HG創英角ｺﾞｼｯｸUB" panose="020B0909000000000000" pitchFamily="49" charset="-128"/>
            </a:endParaRPr>
          </a:p>
          <a:p>
            <a:endParaRPr kumimoji="1" lang="ja-JP" altLang="en-US"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融資、外国為替の兼務で大変でした。</a:t>
            </a:r>
            <a:endParaRPr kumimoji="1" lang="en-US" altLang="ja-JP" sz="2800" dirty="0">
              <a:latin typeface="HG創英角ｺﾞｼｯｸUB" panose="020B0909000000000000" pitchFamily="49" charset="-128"/>
              <a:ea typeface="HG創英角ｺﾞｼｯｸUB" panose="020B0909000000000000" pitchFamily="49" charset="-128"/>
            </a:endParaRPr>
          </a:p>
          <a:p>
            <a:endParaRPr kumimoji="1" lang="ja-JP" altLang="en-US"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人事評価は低く抑えられ毎年後輩に抜かれていきました。</a:t>
            </a:r>
          </a:p>
          <a:p>
            <a:r>
              <a:rPr kumimoji="1" lang="ja-JP" altLang="en-US" sz="2800" dirty="0">
                <a:latin typeface="HG創英角ｺﾞｼｯｸUB" panose="020B0909000000000000" pitchFamily="49" charset="-128"/>
                <a:ea typeface="HG創英角ｺﾞｼｯｸUB" panose="020B0909000000000000" pitchFamily="49" charset="-128"/>
              </a:rPr>
              <a:t>この頃地方銀行の行員が時間外手当を調査役</a:t>
            </a:r>
            <a:r>
              <a:rPr kumimoji="1" lang="en-US" altLang="ja-JP" sz="2800" dirty="0">
                <a:latin typeface="HG創英角ｺﾞｼｯｸUB" panose="020B0909000000000000" pitchFamily="49" charset="-128"/>
                <a:ea typeface="HG創英角ｺﾞｼｯｸUB" panose="020B0909000000000000" pitchFamily="49" charset="-128"/>
              </a:rPr>
              <a:t>(</a:t>
            </a:r>
            <a:r>
              <a:rPr kumimoji="1" lang="ja-JP" altLang="en-US" sz="2800" dirty="0">
                <a:latin typeface="HG創英角ｺﾞｼｯｸUB" panose="020B0909000000000000" pitchFamily="49" charset="-128"/>
                <a:ea typeface="HG創英角ｺﾞｼｯｸUB" panose="020B0909000000000000" pitchFamily="49" charset="-128"/>
              </a:rPr>
              <a:t>最下層の管理職</a:t>
            </a:r>
            <a:r>
              <a:rPr kumimoji="1" lang="en-US" altLang="ja-JP" sz="2800" dirty="0">
                <a:latin typeface="HG創英角ｺﾞｼｯｸUB" panose="020B0909000000000000" pitchFamily="49" charset="-128"/>
                <a:ea typeface="HG創英角ｺﾞｼｯｸUB" panose="020B0909000000000000" pitchFamily="49" charset="-128"/>
              </a:rPr>
              <a:t>)</a:t>
            </a:r>
            <a:r>
              <a:rPr kumimoji="1" lang="ja-JP" altLang="en-US" sz="2800" dirty="0">
                <a:latin typeface="HG創英角ｺﾞｼｯｸUB" panose="020B0909000000000000" pitchFamily="49" charset="-128"/>
                <a:ea typeface="HG創英角ｺﾞｼｯｸUB" panose="020B0909000000000000" pitchFamily="49" charset="-128"/>
              </a:rPr>
              <a:t>に支給しないのは労基法違反と裁判を起こし勝訴した</a:t>
            </a:r>
            <a:endParaRPr kumimoji="1" lang="en-US" altLang="ja-JP"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a:t>
            </a:r>
          </a:p>
          <a:p>
            <a:r>
              <a:rPr kumimoji="1" lang="ja-JP" altLang="en-US" sz="2800" dirty="0">
                <a:latin typeface="HG創英角ｺﾞｼｯｸUB" panose="020B0909000000000000" pitchFamily="49" charset="-128"/>
                <a:ea typeface="HG創英角ｺﾞｼｯｸUB" panose="020B0909000000000000" pitchFamily="49" charset="-128"/>
              </a:rPr>
              <a:t>このため三井銀行の調査役にも時間外手当を支給することとなった</a:t>
            </a:r>
            <a:endParaRPr kumimoji="1" lang="en-US" altLang="ja-JP"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a:t>
            </a:r>
          </a:p>
          <a:p>
            <a:r>
              <a:rPr kumimoji="1" lang="ja-JP" altLang="en-US" sz="2800" dirty="0">
                <a:latin typeface="HG創英角ｺﾞｼｯｸUB" panose="020B0909000000000000" pitchFamily="49" charset="-128"/>
                <a:ea typeface="HG創英角ｺﾞｼｯｸUB" panose="020B0909000000000000" pitchFamily="49" charset="-128"/>
              </a:rPr>
              <a:t>同時に時間外手当を正当につけさせないサービス残業が横行するきっかけとなった。</a:t>
            </a:r>
            <a:endParaRPr kumimoji="1" lang="ja-JP" altLang="en-US" sz="24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27175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5926F4E-AA41-5B3F-DD3B-3C1EEBD3E84B}"/>
              </a:ext>
            </a:extLst>
          </p:cNvPr>
          <p:cNvSpPr txBox="1"/>
          <p:nvPr/>
        </p:nvSpPr>
        <p:spPr>
          <a:xfrm>
            <a:off x="-48491" y="0"/>
            <a:ext cx="9240982" cy="4401205"/>
          </a:xfrm>
          <a:prstGeom prst="rect">
            <a:avLst/>
          </a:prstGeom>
          <a:noFill/>
        </p:spPr>
        <p:txBody>
          <a:bodyPr wrap="square">
            <a:spAutoFit/>
          </a:bodyPr>
          <a:lstStyle/>
          <a:p>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1982</a:t>
            </a:r>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年上野支店に転勤、エセ同和に取引先が巻き込まれ、その影響で彼らが支店に来て大変でした。</a:t>
            </a:r>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ある時取引先が残高不足となり、入金依頼に行ったところ代表者の姿がなく、素性のわからない人物がたむろし、代表者が暴力団の企業舎弟に会社を売ったことがわかりました。</a:t>
            </a:r>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会社はキオスクに納める仕事をしており、暴力団が狙ったのでしょう。</a:t>
            </a:r>
          </a:p>
        </p:txBody>
      </p:sp>
    </p:spTree>
    <p:extLst>
      <p:ext uri="{BB962C8B-B14F-4D97-AF65-F5344CB8AC3E}">
        <p14:creationId xmlns:p14="http://schemas.microsoft.com/office/powerpoint/2010/main" val="3067191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9AD0B6E-193E-A85C-4D01-61B3FBCCF062}"/>
              </a:ext>
            </a:extLst>
          </p:cNvPr>
          <p:cNvSpPr txBox="1"/>
          <p:nvPr/>
        </p:nvSpPr>
        <p:spPr>
          <a:xfrm>
            <a:off x="0" y="0"/>
            <a:ext cx="9144000" cy="6432530"/>
          </a:xfrm>
          <a:prstGeom prst="rect">
            <a:avLst/>
          </a:prstGeom>
          <a:noFill/>
        </p:spPr>
        <p:txBody>
          <a:bodyPr wrap="square" rtlCol="0">
            <a:spAutoFit/>
          </a:bodyPr>
          <a:lstStyle/>
          <a:p>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1986</a:t>
            </a:r>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年</a:t>
            </a:r>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証券会社に出向し、</a:t>
            </a:r>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NTT</a:t>
            </a:r>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上場にも立ち会いバブルの膨張と弾けを経験。</a:t>
            </a: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仕事では投信の販売、債権、為替のディーリングを経験。</a:t>
            </a: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金融派生商品のデリバティブ、株のオプションも実際に手を染めた。</a:t>
            </a: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当時銀行では子会社を含め本来融資が禁止されていた投機資金、不動産購入資金を融通しバブル発生の一翼を担った。</a:t>
            </a:r>
          </a:p>
          <a:p>
            <a:endPar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4</a:t>
            </a:r>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年間在籍しそのまま証券会社に転籍することを勧められたが、証券会社は虚業と感じていたので銀行に戻った</a:t>
            </a:r>
          </a:p>
          <a:p>
            <a:endParaRPr kumimoji="1" lang="ja-JP" altLang="en-US" sz="2400" dirty="0">
              <a:solidFill>
                <a:srgbClr val="002060"/>
              </a:solidFill>
              <a:latin typeface="HG創英角ｺﾞｼｯｸUB" panose="020B0909000000000000" pitchFamily="49" charset="-128"/>
              <a:ea typeface="HG創英角ｺﾞｼｯｸUB" panose="020B0909000000000000" pitchFamily="49" charset="-128"/>
            </a:endParaRPr>
          </a:p>
          <a:p>
            <a:endParaRPr kumimoji="1" lang="ja-JP" altLang="en-US" sz="2400" dirty="0">
              <a:solidFill>
                <a:srgbClr val="00206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816775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2CD0BCA-D079-1503-4A9E-A3AF4D5C6F3E}"/>
              </a:ext>
            </a:extLst>
          </p:cNvPr>
          <p:cNvSpPr txBox="1"/>
          <p:nvPr/>
        </p:nvSpPr>
        <p:spPr>
          <a:xfrm>
            <a:off x="0" y="0"/>
            <a:ext cx="9144000" cy="5693866"/>
          </a:xfrm>
          <a:prstGeom prst="rect">
            <a:avLst/>
          </a:prstGeom>
          <a:noFill/>
        </p:spPr>
        <p:txBody>
          <a:bodyPr wrap="square">
            <a:spAutoFit/>
          </a:bodyPr>
          <a:lstStyle/>
          <a:p>
            <a:r>
              <a:rPr lang="en-US" altLang="ja-JP" sz="2800" dirty="0">
                <a:solidFill>
                  <a:srgbClr val="002060"/>
                </a:solidFill>
                <a:latin typeface="HG創英角ｺﾞｼｯｸUB" panose="020B0909000000000000" pitchFamily="49" charset="-128"/>
                <a:ea typeface="HG創英角ｺﾞｼｯｸUB" panose="020B0909000000000000" pitchFamily="49" charset="-128"/>
              </a:rPr>
              <a:t>1991</a:t>
            </a:r>
            <a:r>
              <a:rPr lang="ja-JP" altLang="en-US" sz="2800" dirty="0">
                <a:solidFill>
                  <a:srgbClr val="002060"/>
                </a:solidFill>
                <a:latin typeface="HG創英角ｺﾞｼｯｸUB" panose="020B0909000000000000" pitchFamily="49" charset="-128"/>
                <a:ea typeface="HG創英角ｺﾞｼｯｸUB" panose="020B0909000000000000" pitchFamily="49" charset="-128"/>
              </a:rPr>
              <a:t>年</a:t>
            </a:r>
            <a:endParaRPr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002060"/>
                </a:solidFill>
                <a:latin typeface="HG創英角ｺﾞｼｯｸUB" panose="020B0909000000000000" pitchFamily="49" charset="-128"/>
                <a:ea typeface="HG創英角ｺﾞｼｯｸUB" panose="020B0909000000000000" pitchFamily="49" charset="-128"/>
              </a:rPr>
              <a:t>証券界の洲の日本橋支店に転勤、</a:t>
            </a:r>
            <a:r>
              <a:rPr lang="en-US" altLang="ja-JP" sz="2800" dirty="0">
                <a:solidFill>
                  <a:srgbClr val="002060"/>
                </a:solidFill>
                <a:latin typeface="HG創英角ｺﾞｼｯｸUB" panose="020B0909000000000000" pitchFamily="49" charset="-128"/>
                <a:ea typeface="HG創英角ｺﾞｼｯｸUB" panose="020B0909000000000000" pitchFamily="49" charset="-128"/>
              </a:rPr>
              <a:t>46</a:t>
            </a:r>
            <a:r>
              <a:rPr lang="ja-JP" altLang="en-US" sz="2800" dirty="0">
                <a:solidFill>
                  <a:srgbClr val="002060"/>
                </a:solidFill>
                <a:latin typeface="HG創英角ｺﾞｼｯｸUB" panose="020B0909000000000000" pitchFamily="49" charset="-128"/>
                <a:ea typeface="HG創英角ｺﾞｼｯｸUB" panose="020B0909000000000000" pitchFamily="49" charset="-128"/>
              </a:rPr>
              <a:t>才になっており、若い行員と同じようにノルマに追われ厳しかったが、年の功で乗り切った。</a:t>
            </a:r>
            <a:endParaRPr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002060"/>
                </a:solidFill>
                <a:latin typeface="HG創英角ｺﾞｼｯｸUB" panose="020B0909000000000000" pitchFamily="49" charset="-128"/>
                <a:ea typeface="HG創英角ｺﾞｼｯｸUB" panose="020B0909000000000000" pitchFamily="49" charset="-128"/>
              </a:rPr>
              <a:t>外国為替と与信を担当したが、ある時支店長からある取引先の与信をこれ以上増やすなと言われたが、大丈夫ですと突っ張ってかなり貸し込み、返済されるまでちょっと心配でした。</a:t>
            </a:r>
            <a:endParaRPr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002060"/>
                </a:solidFill>
                <a:latin typeface="HG創英角ｺﾞｼｯｸUB" panose="020B0909000000000000" pitchFamily="49" charset="-128"/>
                <a:ea typeface="HG創英角ｺﾞｼｯｸUB" panose="020B0909000000000000" pitchFamily="49" charset="-128"/>
              </a:rPr>
              <a:t>証券会社時代為替ディーリングで</a:t>
            </a:r>
            <a:r>
              <a:rPr lang="en-US" altLang="ja-JP" sz="2800" dirty="0">
                <a:solidFill>
                  <a:srgbClr val="002060"/>
                </a:solidFill>
                <a:latin typeface="HG創英角ｺﾞｼｯｸUB" panose="020B0909000000000000" pitchFamily="49" charset="-128"/>
                <a:ea typeface="HG創英角ｺﾞｼｯｸUB" panose="020B0909000000000000" pitchFamily="49" charset="-128"/>
              </a:rPr>
              <a:t>1</a:t>
            </a:r>
            <a:r>
              <a:rPr lang="ja-JP" altLang="en-US" sz="2800" dirty="0">
                <a:solidFill>
                  <a:srgbClr val="002060"/>
                </a:solidFill>
                <a:latin typeface="HG創英角ｺﾞｼｯｸUB" panose="020B0909000000000000" pitchFamily="49" charset="-128"/>
                <a:ea typeface="HG創英角ｺﾞｼｯｸUB" panose="020B0909000000000000" pitchFamily="49" charset="-128"/>
              </a:rPr>
              <a:t>千万ドル</a:t>
            </a:r>
            <a:r>
              <a:rPr lang="en-US" altLang="ja-JP" sz="2800" dirty="0">
                <a:solidFill>
                  <a:srgbClr val="002060"/>
                </a:solidFill>
                <a:latin typeface="HG創英角ｺﾞｼｯｸUB" panose="020B0909000000000000" pitchFamily="49" charset="-128"/>
                <a:ea typeface="HG創英角ｺﾞｼｯｸUB" panose="020B0909000000000000" pitchFamily="49" charset="-128"/>
              </a:rPr>
              <a:t>(12</a:t>
            </a:r>
            <a:r>
              <a:rPr lang="ja-JP" altLang="en-US" sz="2800" dirty="0">
                <a:solidFill>
                  <a:srgbClr val="002060"/>
                </a:solidFill>
                <a:latin typeface="HG創英角ｺﾞｼｯｸUB" panose="020B0909000000000000" pitchFamily="49" charset="-128"/>
                <a:ea typeface="HG創英角ｺﾞｼｯｸUB" panose="020B0909000000000000" pitchFamily="49" charset="-128"/>
              </a:rPr>
              <a:t>億円</a:t>
            </a:r>
            <a:r>
              <a:rPr lang="en-US" altLang="ja-JP" sz="2800" dirty="0">
                <a:solidFill>
                  <a:srgbClr val="002060"/>
                </a:solidFill>
                <a:latin typeface="HG創英角ｺﾞｼｯｸUB" panose="020B0909000000000000" pitchFamily="49" charset="-128"/>
                <a:ea typeface="HG創英角ｺﾞｼｯｸUB" panose="020B0909000000000000" pitchFamily="49" charset="-128"/>
              </a:rPr>
              <a:t>)</a:t>
            </a:r>
            <a:r>
              <a:rPr lang="ja-JP" altLang="en-US" sz="2800" dirty="0">
                <a:solidFill>
                  <a:srgbClr val="002060"/>
                </a:solidFill>
                <a:latin typeface="HG創英角ｺﾞｼｯｸUB" panose="020B0909000000000000" pitchFamily="49" charset="-128"/>
                <a:ea typeface="HG創英角ｺﾞｼｯｸUB" panose="020B0909000000000000" pitchFamily="49" charset="-128"/>
              </a:rPr>
              <a:t>のポジションを持った経験が作用したかもしれません。</a:t>
            </a:r>
          </a:p>
        </p:txBody>
      </p:sp>
    </p:spTree>
    <p:extLst>
      <p:ext uri="{BB962C8B-B14F-4D97-AF65-F5344CB8AC3E}">
        <p14:creationId xmlns:p14="http://schemas.microsoft.com/office/powerpoint/2010/main" val="428603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2D2703-5BBE-AB88-FBB5-8C4AF593FF82}"/>
              </a:ext>
            </a:extLst>
          </p:cNvPr>
          <p:cNvSpPr txBox="1"/>
          <p:nvPr/>
        </p:nvSpPr>
        <p:spPr>
          <a:xfrm>
            <a:off x="0" y="0"/>
            <a:ext cx="9144000" cy="6555641"/>
          </a:xfrm>
          <a:prstGeom prst="rect">
            <a:avLst/>
          </a:prstGeom>
          <a:noFill/>
        </p:spPr>
        <p:txBody>
          <a:bodyPr wrap="square" rtlCol="0">
            <a:spAutoFit/>
          </a:bodyPr>
          <a:lstStyle/>
          <a:p>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1994</a:t>
            </a:r>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年</a:t>
            </a:r>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最後の在籍となった外為センターに転勤、</a:t>
            </a:r>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11</a:t>
            </a:r>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年いたほとんどを海外向け送金に従事しました。</a:t>
            </a: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いろいろなことがありました。</a:t>
            </a:r>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当時のグルジアに送るべきものをアメリカのジョージア州に送ってしまったこと。</a:t>
            </a:r>
          </a:p>
          <a:p>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a:t>
            </a:r>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スペルが全く一緒</a:t>
            </a:r>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a:t>
            </a:r>
          </a:p>
          <a:p>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ニジェールに送るところをナイジェリアに送ってしまい、フランス経由で送られているため、フランスに電話し、さらにナイジェリアに電話をしましたが、フランス語圏で英語が通じずダメでした。</a:t>
            </a:r>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a:t>
            </a:r>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両国はスペルわずか一字違いです</a:t>
            </a:r>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a:t>
            </a:r>
            <a:endPar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413168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5955BEB-164A-EFA8-6EC7-5D26341D1FCD}"/>
              </a:ext>
            </a:extLst>
          </p:cNvPr>
          <p:cNvSpPr txBox="1"/>
          <p:nvPr/>
        </p:nvSpPr>
        <p:spPr>
          <a:xfrm>
            <a:off x="0" y="0"/>
            <a:ext cx="9144000" cy="6555641"/>
          </a:xfrm>
          <a:prstGeom prst="rect">
            <a:avLst/>
          </a:prstGeom>
          <a:noFill/>
        </p:spPr>
        <p:txBody>
          <a:bodyPr wrap="square" rtlCol="0">
            <a:spAutoFit/>
          </a:bodyPr>
          <a:lstStyle/>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当時中国には英語が通じず、中国に語学研修に行ったスタッフに交渉をお願いした。</a:t>
            </a:r>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またある時錦糸町支店の外為から電話ですと女子行員に言われでたところ「警視庁外事課ですが．．．」と言われて頭が混乱。</a:t>
            </a: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後でわかりました。</a:t>
            </a:r>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警視庁を錦糸町と、外事課を外為と聞き間違いだったことが．．．。</a:t>
            </a:r>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ヨーロッパへの連絡は夕方</a:t>
            </a:r>
            <a:r>
              <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rPr>
              <a:t>6</a:t>
            </a:r>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時以降、アメリカ西海岸には翌日早朝にと大変でした。</a:t>
            </a:r>
            <a:endParaRPr kumimoji="1" lang="en-US" altLang="ja-JP" sz="2800" dirty="0">
              <a:solidFill>
                <a:srgbClr val="002060"/>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2060"/>
                </a:solidFill>
                <a:latin typeface="HG創英角ｺﾞｼｯｸUB" panose="020B0909000000000000" pitchFamily="49" charset="-128"/>
                <a:ea typeface="HG創英角ｺﾞｼｯｸUB" panose="020B0909000000000000" pitchFamily="49" charset="-128"/>
              </a:rPr>
              <a:t>残業削減のため、上席から時差出勤の要請があったが仕事がやりづらくなるため私は反対した。</a:t>
            </a:r>
            <a:endParaRPr kumimoji="1" lang="ja-JP" altLang="en-US" sz="2400" dirty="0">
              <a:solidFill>
                <a:srgbClr val="002060"/>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84712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16123F-0EFC-8FAA-2D19-FC033D0ECC97}"/>
              </a:ext>
            </a:extLst>
          </p:cNvPr>
          <p:cNvSpPr txBox="1"/>
          <p:nvPr/>
        </p:nvSpPr>
        <p:spPr>
          <a:xfrm>
            <a:off x="0" y="-69272"/>
            <a:ext cx="9144000" cy="5693866"/>
          </a:xfrm>
          <a:prstGeom prst="rect">
            <a:avLst/>
          </a:prstGeom>
          <a:noFill/>
        </p:spPr>
        <p:txBody>
          <a:bodyPr wrap="square" rtlCol="0">
            <a:spAutoFit/>
          </a:bodyPr>
          <a:lstStyle/>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組合執行部が来る前日上席より組合総会で反対しないでくれと言われたが、労基法違反であり、当日は私は反対の立場から発言し反対を貫きました。</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当時銀行では</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51</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歳が実質退職年齢となっており、</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私も</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51</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才での退職強要を</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2</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回受けましたが、</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断り</a:t>
            </a:r>
            <a:r>
              <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rPr>
              <a:t>60</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歳まで銀行籍に留まりました。</a:t>
            </a:r>
          </a:p>
          <a:p>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最後まで銀行の言いなりになりませんでしたが、</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en-US" altLang="ja-JP" sz="2800" dirty="0">
                <a:solidFill>
                  <a:srgbClr val="FF0000"/>
                </a:solidFill>
                <a:latin typeface="HG創英角ｺﾞｼｯｸUB" panose="020B0909000000000000" pitchFamily="49" charset="-128"/>
                <a:ea typeface="HG創英角ｺﾞｼｯｸUB" panose="020B0909000000000000" pitchFamily="49" charset="-128"/>
              </a:rPr>
              <a:t>42</a:t>
            </a:r>
            <a:r>
              <a:rPr kumimoji="1" lang="ja-JP" altLang="en-US" sz="2800" dirty="0">
                <a:solidFill>
                  <a:srgbClr val="FF0000"/>
                </a:solidFill>
                <a:latin typeface="HG創英角ｺﾞｼｯｸUB" panose="020B0909000000000000" pitchFamily="49" charset="-128"/>
                <a:ea typeface="HG創英角ｺﾞｼｯｸUB" panose="020B0909000000000000" pitchFamily="49" charset="-128"/>
              </a:rPr>
              <a:t>年間の銀行員生活は人間関係に恵まれ</a:t>
            </a:r>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a:t>
            </a:r>
            <a:endParaRPr kumimoji="1" lang="en-US" altLang="ja-JP" sz="2800" dirty="0">
              <a:solidFill>
                <a:srgbClr val="000066"/>
              </a:solidFill>
              <a:latin typeface="HG創英角ｺﾞｼｯｸUB" panose="020B0909000000000000" pitchFamily="49" charset="-128"/>
              <a:ea typeface="HG創英角ｺﾞｼｯｸUB" panose="020B0909000000000000" pitchFamily="49" charset="-128"/>
            </a:endParaRPr>
          </a:p>
          <a:p>
            <a:r>
              <a:rPr kumimoji="1" lang="ja-JP" altLang="en-US" sz="2800" dirty="0">
                <a:solidFill>
                  <a:srgbClr val="000066"/>
                </a:solidFill>
                <a:latin typeface="HG創英角ｺﾞｼｯｸUB" panose="020B0909000000000000" pitchFamily="49" charset="-128"/>
                <a:ea typeface="HG創英角ｺﾞｼｯｸUB" panose="020B0909000000000000" pitchFamily="49" charset="-128"/>
              </a:rPr>
              <a:t>融資、外国為替、証券、海外店と仕事にも恵まれ、銀行で学んだことが役に立っています。</a:t>
            </a:r>
          </a:p>
        </p:txBody>
      </p:sp>
    </p:spTree>
    <p:extLst>
      <p:ext uri="{BB962C8B-B14F-4D97-AF65-F5344CB8AC3E}">
        <p14:creationId xmlns:p14="http://schemas.microsoft.com/office/powerpoint/2010/main" val="15927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C91C1C-5DF1-5D33-6346-6C1950FE0D77}"/>
              </a:ext>
            </a:extLst>
          </p:cNvPr>
          <p:cNvSpPr>
            <a:spLocks noGrp="1"/>
          </p:cNvSpPr>
          <p:nvPr>
            <p:ph type="ctrTitle"/>
          </p:nvPr>
        </p:nvSpPr>
        <p:spPr>
          <a:xfrm>
            <a:off x="824345" y="512763"/>
            <a:ext cx="7772400" cy="2387600"/>
          </a:xfrm>
        </p:spPr>
        <p:txBody>
          <a:bodyPr>
            <a:normAutofit fontScale="90000"/>
          </a:bodyPr>
          <a:lstStyle/>
          <a:p>
            <a:r>
              <a:rPr kumimoji="1" lang="ja-JP" altLang="en-US" dirty="0">
                <a:latin typeface="HG創英角ｺﾞｼｯｸUB" panose="020B0909000000000000" pitchFamily="49" charset="-128"/>
                <a:ea typeface="HG創英角ｺﾞｼｯｸUB" panose="020B0909000000000000" pitchFamily="49" charset="-128"/>
              </a:rPr>
              <a:t>４２年間の銀行労働者</a:t>
            </a:r>
            <a:br>
              <a:rPr kumimoji="1" lang="ja-JP" altLang="en-US" dirty="0"/>
            </a:br>
            <a:endParaRPr kumimoji="1" lang="ja-JP" altLang="en-US" dirty="0"/>
          </a:p>
        </p:txBody>
      </p:sp>
      <p:sp>
        <p:nvSpPr>
          <p:cNvPr id="3" name="字幕 2">
            <a:extLst>
              <a:ext uri="{FF2B5EF4-FFF2-40B4-BE49-F238E27FC236}">
                <a16:creationId xmlns:a16="http://schemas.microsoft.com/office/drawing/2014/main" id="{0E87719A-4BDD-B2BC-2047-31C4313CDACB}"/>
              </a:ext>
            </a:extLst>
          </p:cNvPr>
          <p:cNvSpPr>
            <a:spLocks noGrp="1"/>
          </p:cNvSpPr>
          <p:nvPr>
            <p:ph type="subTitle" idx="1"/>
          </p:nvPr>
        </p:nvSpPr>
        <p:spPr>
          <a:xfrm>
            <a:off x="678874" y="4571856"/>
            <a:ext cx="7917871" cy="1655762"/>
          </a:xfrm>
        </p:spPr>
        <p:txBody>
          <a:bodyPr/>
          <a:lstStyle/>
          <a:p>
            <a:r>
              <a:rPr kumimoji="1" lang="ja-JP" altLang="en-US" sz="3200" dirty="0">
                <a:latin typeface="HG創英角ｺﾞｼｯｸUB" panose="020B0909000000000000" pitchFamily="49" charset="-128"/>
                <a:ea typeface="HG創英角ｺﾞｼｯｸUB" panose="020B0909000000000000" pitchFamily="49" charset="-128"/>
              </a:rPr>
              <a:t>水越 基之</a:t>
            </a:r>
            <a:endParaRPr kumimoji="1" lang="en-US" altLang="ja-JP" sz="3200" dirty="0">
              <a:latin typeface="HG創英角ｺﾞｼｯｸUB" panose="020B0909000000000000" pitchFamily="49" charset="-128"/>
              <a:ea typeface="HG創英角ｺﾞｼｯｸUB" panose="020B0909000000000000" pitchFamily="49" charset="-128"/>
            </a:endParaRPr>
          </a:p>
          <a:p>
            <a:r>
              <a:rPr kumimoji="1" lang="en-US" altLang="ja-JP" sz="3200" dirty="0">
                <a:solidFill>
                  <a:srgbClr val="0000CC"/>
                </a:solidFill>
                <a:latin typeface="Arial Black" panose="020B0A04020102020204" pitchFamily="34" charset="0"/>
              </a:rPr>
              <a:t>mizukoshi.motoyuki@icloud.com</a:t>
            </a:r>
          </a:p>
        </p:txBody>
      </p:sp>
    </p:spTree>
    <p:extLst>
      <p:ext uri="{BB962C8B-B14F-4D97-AF65-F5344CB8AC3E}">
        <p14:creationId xmlns:p14="http://schemas.microsoft.com/office/powerpoint/2010/main" val="333090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BC096-E4BD-B878-A22F-5B594EB06964}"/>
              </a:ext>
            </a:extLst>
          </p:cNvPr>
          <p:cNvSpPr>
            <a:spLocks noGrp="1"/>
          </p:cNvSpPr>
          <p:nvPr>
            <p:ph type="title"/>
          </p:nvPr>
        </p:nvSpPr>
        <p:spPr>
          <a:xfrm>
            <a:off x="0" y="365126"/>
            <a:ext cx="9144000" cy="1325563"/>
          </a:xfrm>
        </p:spPr>
        <p:txBody>
          <a:bodyPr>
            <a:normAutofit/>
          </a:bodyPr>
          <a:lstStyle/>
          <a:p>
            <a:pPr algn="ctr"/>
            <a:r>
              <a:rPr kumimoji="1" lang="ja-JP" altLang="en-US" sz="3200" dirty="0">
                <a:latin typeface="HG創英角ｺﾞｼｯｸUB" panose="020B0909000000000000" pitchFamily="49" charset="-128"/>
                <a:ea typeface="HG創英角ｺﾞｼｯｸUB" panose="020B0909000000000000" pitchFamily="49" charset="-128"/>
              </a:rPr>
              <a:t>昭和１０年頃の日本は？世界は？</a:t>
            </a:r>
          </a:p>
        </p:txBody>
      </p:sp>
      <p:sp>
        <p:nvSpPr>
          <p:cNvPr id="3" name="縦書きテキスト プレースホルダー 2">
            <a:extLst>
              <a:ext uri="{FF2B5EF4-FFF2-40B4-BE49-F238E27FC236}">
                <a16:creationId xmlns:a16="http://schemas.microsoft.com/office/drawing/2014/main" id="{77C91630-86B4-3D7A-6E76-6DE69C2CB922}"/>
              </a:ext>
            </a:extLst>
          </p:cNvPr>
          <p:cNvSpPr>
            <a:spLocks noGrp="1"/>
          </p:cNvSpPr>
          <p:nvPr>
            <p:ph type="body" orient="vert" idx="1"/>
          </p:nvPr>
        </p:nvSpPr>
        <p:spPr/>
        <p:txBody>
          <a:bodyPr vert="horz">
            <a:normAutofit/>
          </a:bodyPr>
          <a:lstStyle/>
          <a:p>
            <a:pPr marL="0" indent="0">
              <a:buNone/>
            </a:pPr>
            <a:r>
              <a:rPr kumimoji="1" lang="en-US" altLang="ja-JP" dirty="0">
                <a:latin typeface="HG創英角ｺﾞｼｯｸUB" panose="020B0909000000000000" pitchFamily="49" charset="-128"/>
                <a:ea typeface="HG創英角ｺﾞｼｯｸUB" panose="020B0909000000000000" pitchFamily="49" charset="-128"/>
              </a:rPr>
              <a:t>1935(</a:t>
            </a:r>
            <a:r>
              <a:rPr kumimoji="1" lang="ja-JP" altLang="en-US" dirty="0">
                <a:latin typeface="HG創英角ｺﾞｼｯｸUB" panose="020B0909000000000000" pitchFamily="49" charset="-128"/>
                <a:ea typeface="HG創英角ｺﾞｼｯｸUB" panose="020B0909000000000000" pitchFamily="49" charset="-128"/>
              </a:rPr>
              <a:t>昭和</a:t>
            </a:r>
            <a:r>
              <a:rPr kumimoji="1" lang="en-US" altLang="ja-JP" dirty="0">
                <a:latin typeface="HG創英角ｺﾞｼｯｸUB" panose="020B0909000000000000" pitchFamily="49" charset="-128"/>
                <a:ea typeface="HG創英角ｺﾞｼｯｸUB" panose="020B0909000000000000" pitchFamily="49" charset="-128"/>
              </a:rPr>
              <a:t>10</a:t>
            </a:r>
            <a:r>
              <a:rPr kumimoji="1" lang="ja-JP" altLang="en-US" dirty="0">
                <a:latin typeface="HG創英角ｺﾞｼｯｸUB" panose="020B0909000000000000" pitchFamily="49" charset="-128"/>
                <a:ea typeface="HG創英角ｺﾞｼｯｸUB" panose="020B0909000000000000" pitchFamily="49" charset="-128"/>
              </a:rPr>
              <a:t>年</a:t>
            </a:r>
            <a:r>
              <a:rPr kumimoji="1" lang="en-US" altLang="ja-JP" dirty="0">
                <a:latin typeface="HG創英角ｺﾞｼｯｸUB" panose="020B0909000000000000" pitchFamily="49" charset="-128"/>
                <a:ea typeface="HG創英角ｺﾞｼｯｸUB" panose="020B0909000000000000" pitchFamily="49" charset="-128"/>
              </a:rPr>
              <a:t>)</a:t>
            </a:r>
            <a:r>
              <a:rPr kumimoji="1" lang="ja-JP" altLang="en-US" dirty="0">
                <a:latin typeface="HG創英角ｺﾞｼｯｸUB" panose="020B0909000000000000" pitchFamily="49" charset="-128"/>
                <a:ea typeface="HG創英角ｺﾞｼｯｸUB" panose="020B0909000000000000" pitchFamily="49" charset="-128"/>
              </a:rPr>
              <a:t>世界主要都市の人口</a:t>
            </a:r>
            <a:r>
              <a:rPr kumimoji="1" lang="en-US" altLang="ja-JP" dirty="0">
                <a:latin typeface="HG創英角ｺﾞｼｯｸUB" panose="020B0909000000000000" pitchFamily="49" charset="-128"/>
                <a:ea typeface="HG創英角ｺﾞｼｯｸUB" panose="020B0909000000000000" pitchFamily="49" charset="-128"/>
              </a:rPr>
              <a:t>…</a:t>
            </a:r>
            <a:r>
              <a:rPr kumimoji="1" lang="ja-JP" altLang="en-US" dirty="0">
                <a:latin typeface="HG創英角ｺﾞｼｯｸUB" panose="020B0909000000000000" pitchFamily="49" charset="-128"/>
                <a:ea typeface="HG創英角ｺﾞｼｯｸUB" panose="020B0909000000000000" pitchFamily="49" charset="-128"/>
              </a:rPr>
              <a:t>？</a:t>
            </a:r>
            <a:endParaRPr kumimoji="1" lang="en-US" altLang="ja-JP"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latin typeface="HG創英角ｺﾞｼｯｸUB" panose="020B0909000000000000" pitchFamily="49" charset="-128"/>
                <a:ea typeface="HG創英角ｺﾞｼｯｸUB" panose="020B0909000000000000" pitchFamily="49" charset="-128"/>
              </a:rPr>
              <a:t>昭和</a:t>
            </a:r>
            <a:r>
              <a:rPr kumimoji="1" lang="en-US" altLang="ja-JP" dirty="0">
                <a:latin typeface="HG創英角ｺﾞｼｯｸUB" panose="020B0909000000000000" pitchFamily="49" charset="-128"/>
                <a:ea typeface="HG創英角ｺﾞｼｯｸUB" panose="020B0909000000000000" pitchFamily="49" charset="-128"/>
              </a:rPr>
              <a:t>11</a:t>
            </a:r>
            <a:r>
              <a:rPr kumimoji="1" lang="ja-JP" altLang="en-US" dirty="0">
                <a:latin typeface="HG創英角ｺﾞｼｯｸUB" panose="020B0909000000000000" pitchFamily="49" charset="-128"/>
                <a:ea typeface="HG創英角ｺﾞｼｯｸUB" panose="020B0909000000000000" pitchFamily="49" charset="-128"/>
              </a:rPr>
              <a:t>年発行の世界地図は？</a:t>
            </a:r>
          </a:p>
          <a:p>
            <a:pPr marL="0" indent="0">
              <a:buNone/>
            </a:pPr>
            <a:endParaRPr kumimoji="1" lang="ja-JP" altLang="en-US"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latin typeface="HG創英角ｺﾞｼｯｸUB" panose="020B0909000000000000" pitchFamily="49" charset="-128"/>
                <a:ea typeface="HG創英角ｺﾞｼｯｸUB" panose="020B0909000000000000" pitchFamily="49" charset="-128"/>
              </a:rPr>
              <a:t>ニューヨーク（</a:t>
            </a:r>
            <a:r>
              <a:rPr kumimoji="1" lang="en-US" altLang="ja-JP" dirty="0">
                <a:latin typeface="HG創英角ｺﾞｼｯｸUB" panose="020B0909000000000000" pitchFamily="49" charset="-128"/>
                <a:ea typeface="HG創英角ｺﾞｼｯｸUB" panose="020B0909000000000000" pitchFamily="49" charset="-128"/>
              </a:rPr>
              <a:t>NY</a:t>
            </a:r>
            <a:r>
              <a:rPr kumimoji="1" lang="ja-JP" altLang="en-US" dirty="0">
                <a:latin typeface="HG創英角ｺﾞｼｯｸUB" panose="020B0909000000000000" pitchFamily="49" charset="-128"/>
                <a:ea typeface="HG創英角ｺﾞｼｯｸUB" panose="020B0909000000000000" pitchFamily="49" charset="-128"/>
              </a:rPr>
              <a:t>）　</a:t>
            </a:r>
            <a:r>
              <a:rPr kumimoji="1" lang="en-US" altLang="ja-JP" dirty="0">
                <a:latin typeface="HG創英角ｺﾞｼｯｸUB" panose="020B0909000000000000" pitchFamily="49" charset="-128"/>
                <a:ea typeface="HG創英角ｺﾞｼｯｸUB" panose="020B0909000000000000" pitchFamily="49" charset="-128"/>
              </a:rPr>
              <a:t>693</a:t>
            </a:r>
            <a:r>
              <a:rPr kumimoji="1" lang="ja-JP" altLang="en-US" dirty="0">
                <a:latin typeface="HG創英角ｺﾞｼｯｸUB" panose="020B0909000000000000" pitchFamily="49" charset="-128"/>
                <a:ea typeface="HG創英角ｺﾞｼｯｸUB" panose="020B0909000000000000" pitchFamily="49" charset="-128"/>
              </a:rPr>
              <a:t>万人、</a:t>
            </a:r>
            <a:endParaRPr kumimoji="1" lang="en-US" altLang="ja-JP"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latin typeface="HG創英角ｺﾞｼｯｸUB" panose="020B0909000000000000" pitchFamily="49" charset="-128"/>
                <a:ea typeface="HG創英角ｺﾞｼｯｸUB" panose="020B0909000000000000" pitchFamily="49" charset="-128"/>
              </a:rPr>
              <a:t>ロンドン　　　　　　</a:t>
            </a:r>
            <a:r>
              <a:rPr kumimoji="1" lang="en-US" altLang="ja-JP" dirty="0">
                <a:latin typeface="HG創英角ｺﾞｼｯｸUB" panose="020B0909000000000000" pitchFamily="49" charset="-128"/>
                <a:ea typeface="HG創英角ｺﾞｼｯｸUB" panose="020B0909000000000000" pitchFamily="49" charset="-128"/>
              </a:rPr>
              <a:t>423</a:t>
            </a:r>
            <a:r>
              <a:rPr kumimoji="1" lang="ja-JP" altLang="en-US" dirty="0">
                <a:latin typeface="HG創英角ｺﾞｼｯｸUB" panose="020B0909000000000000" pitchFamily="49" charset="-128"/>
                <a:ea typeface="HG創英角ｺﾞｼｯｸUB" panose="020B0909000000000000" pitchFamily="49" charset="-128"/>
              </a:rPr>
              <a:t>万人、</a:t>
            </a:r>
            <a:endParaRPr kumimoji="1" lang="en-US" altLang="ja-JP"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latin typeface="HG創英角ｺﾞｼｯｸUB" panose="020B0909000000000000" pitchFamily="49" charset="-128"/>
                <a:ea typeface="HG創英角ｺﾞｼｯｸUB" panose="020B0909000000000000" pitchFamily="49" charset="-128"/>
              </a:rPr>
              <a:t>パリ　　　　　　　　</a:t>
            </a:r>
            <a:r>
              <a:rPr kumimoji="1" lang="en-US" altLang="ja-JP" dirty="0">
                <a:latin typeface="HG創英角ｺﾞｼｯｸUB" panose="020B0909000000000000" pitchFamily="49" charset="-128"/>
                <a:ea typeface="HG創英角ｺﾞｼｯｸUB" panose="020B0909000000000000" pitchFamily="49" charset="-128"/>
              </a:rPr>
              <a:t>289</a:t>
            </a:r>
            <a:r>
              <a:rPr kumimoji="1" lang="ja-JP" altLang="en-US" dirty="0">
                <a:latin typeface="HG創英角ｺﾞｼｯｸUB" panose="020B0909000000000000" pitchFamily="49" charset="-128"/>
                <a:ea typeface="HG創英角ｺﾞｼｯｸUB" panose="020B0909000000000000" pitchFamily="49" charset="-128"/>
              </a:rPr>
              <a:t>万人、</a:t>
            </a:r>
            <a:endParaRPr kumimoji="1" lang="en-US" altLang="ja-JP"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latin typeface="HG創英角ｺﾞｼｯｸUB" panose="020B0909000000000000" pitchFamily="49" charset="-128"/>
                <a:ea typeface="HG創英角ｺﾞｼｯｸUB" panose="020B0909000000000000" pitchFamily="49" charset="-128"/>
              </a:rPr>
              <a:t>東京　　　　　　　　</a:t>
            </a:r>
            <a:r>
              <a:rPr kumimoji="1" lang="en-US" altLang="ja-JP" dirty="0">
                <a:latin typeface="HG創英角ｺﾞｼｯｸUB" panose="020B0909000000000000" pitchFamily="49" charset="-128"/>
                <a:ea typeface="HG創英角ｺﾞｼｯｸUB" panose="020B0909000000000000" pitchFamily="49" charset="-128"/>
              </a:rPr>
              <a:t>588</a:t>
            </a:r>
            <a:r>
              <a:rPr kumimoji="1" lang="ja-JP" altLang="en-US" dirty="0">
                <a:latin typeface="HG創英角ｺﾞｼｯｸUB" panose="020B0909000000000000" pitchFamily="49" charset="-128"/>
                <a:ea typeface="HG創英角ｺﾞｼｯｸUB" panose="020B0909000000000000" pitchFamily="49" charset="-128"/>
              </a:rPr>
              <a:t>万人、</a:t>
            </a:r>
            <a:endParaRPr kumimoji="1" lang="en-US" altLang="ja-JP"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latin typeface="HG創英角ｺﾞｼｯｸUB" panose="020B0909000000000000" pitchFamily="49" charset="-128"/>
                <a:ea typeface="HG創英角ｺﾞｼｯｸUB" panose="020B0909000000000000" pitchFamily="49" charset="-128"/>
              </a:rPr>
              <a:t>上海　　　　　　　　</a:t>
            </a:r>
            <a:r>
              <a:rPr kumimoji="1" lang="en-US" altLang="ja-JP" dirty="0">
                <a:latin typeface="HG創英角ｺﾞｼｯｸUB" panose="020B0909000000000000" pitchFamily="49" charset="-128"/>
                <a:ea typeface="HG創英角ｺﾞｼｯｸUB" panose="020B0909000000000000" pitchFamily="49" charset="-128"/>
              </a:rPr>
              <a:t>326</a:t>
            </a:r>
            <a:r>
              <a:rPr kumimoji="1" lang="ja-JP" altLang="en-US" dirty="0">
                <a:latin typeface="HG創英角ｺﾞｼｯｸUB" panose="020B0909000000000000" pitchFamily="49" charset="-128"/>
                <a:ea typeface="HG創英角ｺﾞｼｯｸUB" panose="020B0909000000000000" pitchFamily="49" charset="-128"/>
              </a:rPr>
              <a:t>万人</a:t>
            </a:r>
          </a:p>
          <a:p>
            <a:pPr marL="0" indent="0">
              <a:buNone/>
            </a:pPr>
            <a:endParaRPr kumimoji="1" lang="ja-JP" altLang="en-US"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71240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A00152-B679-8A5F-CD35-AFB462D71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10" y="0"/>
            <a:ext cx="8608979" cy="6858000"/>
          </a:xfrm>
          <a:prstGeom prst="rect">
            <a:avLst/>
          </a:prstGeom>
        </p:spPr>
      </p:pic>
    </p:spTree>
    <p:extLst>
      <p:ext uri="{BB962C8B-B14F-4D97-AF65-F5344CB8AC3E}">
        <p14:creationId xmlns:p14="http://schemas.microsoft.com/office/powerpoint/2010/main" val="64758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A4BA938-2E67-D145-6264-FC595092C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72" y="0"/>
            <a:ext cx="8395856" cy="6875525"/>
          </a:xfrm>
          <a:prstGeom prst="rect">
            <a:avLst/>
          </a:prstGeom>
        </p:spPr>
      </p:pic>
    </p:spTree>
    <p:extLst>
      <p:ext uri="{BB962C8B-B14F-4D97-AF65-F5344CB8AC3E}">
        <p14:creationId xmlns:p14="http://schemas.microsoft.com/office/powerpoint/2010/main" val="427975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DF75826-F7CA-BCE2-866C-B23A1903F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27" y="0"/>
            <a:ext cx="7453746" cy="6869534"/>
          </a:xfrm>
          <a:prstGeom prst="rect">
            <a:avLst/>
          </a:prstGeom>
        </p:spPr>
      </p:pic>
    </p:spTree>
    <p:extLst>
      <p:ext uri="{BB962C8B-B14F-4D97-AF65-F5344CB8AC3E}">
        <p14:creationId xmlns:p14="http://schemas.microsoft.com/office/powerpoint/2010/main" val="120655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4BE7F26-34C7-50C8-1B4E-C3E619B29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03" y="0"/>
            <a:ext cx="8616163" cy="6858000"/>
          </a:xfrm>
          <a:prstGeom prst="rect">
            <a:avLst/>
          </a:prstGeom>
        </p:spPr>
      </p:pic>
    </p:spTree>
    <p:extLst>
      <p:ext uri="{BB962C8B-B14F-4D97-AF65-F5344CB8AC3E}">
        <p14:creationId xmlns:p14="http://schemas.microsoft.com/office/powerpoint/2010/main" val="229009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0DA786A-881B-6024-DE72-317CB37AC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04" y="-1707"/>
            <a:ext cx="7486996" cy="6859707"/>
          </a:xfrm>
          <a:prstGeom prst="rect">
            <a:avLst/>
          </a:prstGeom>
        </p:spPr>
      </p:pic>
    </p:spTree>
    <p:extLst>
      <p:ext uri="{BB962C8B-B14F-4D97-AF65-F5344CB8AC3E}">
        <p14:creationId xmlns:p14="http://schemas.microsoft.com/office/powerpoint/2010/main" val="26912341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92</TotalTime>
  <Words>1705</Words>
  <Application>Microsoft Office PowerPoint</Application>
  <PresentationFormat>画面に合わせる (4:3)</PresentationFormat>
  <Paragraphs>172</Paragraphs>
  <Slides>27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HG創英角ｺﾞｼｯｸUB</vt:lpstr>
      <vt:lpstr>HG創英角ﾎﾟｯﾌﾟ体</vt:lpstr>
      <vt:lpstr>Arial</vt:lpstr>
      <vt:lpstr>Arial Black</vt:lpstr>
      <vt:lpstr>Calibri</vt:lpstr>
      <vt:lpstr>Calibri Light</vt:lpstr>
      <vt:lpstr>Office テーマ</vt:lpstr>
      <vt:lpstr>PowerPoint プレゼンテーション</vt:lpstr>
      <vt:lpstr>PowerPoint プレゼンテーション</vt:lpstr>
      <vt:lpstr>４２年間の銀行労働者 </vt:lpstr>
      <vt:lpstr>昭和１０年頃の日本は？世界は？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ブラックマンデー？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若狹 良治</dc:creator>
  <cp:lastModifiedBy>若狹 良治</cp:lastModifiedBy>
  <cp:revision>4</cp:revision>
  <dcterms:created xsi:type="dcterms:W3CDTF">2023-09-01T05:54:12Z</dcterms:created>
  <dcterms:modified xsi:type="dcterms:W3CDTF">2023-09-02T05:44:08Z</dcterms:modified>
</cp:coreProperties>
</file>